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100000"/>
              </a:lnSpc>
              <a:defRPr b="0"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 anchor="t"/>
          <a:lstStyle>
            <a:lvl1pPr defTabSz="825500"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tif"/><Relationship Id="rId3" Type="http://schemas.openxmlformats.org/officeDocument/2006/relationships/hyperlink" Target="mailto:umangbhatt@nyu.edu" TargetMode="External"/><Relationship Id="rId4" Type="http://schemas.openxmlformats.org/officeDocument/2006/relationships/image" Target="../media/image2.tif"/><Relationship Id="rId5" Type="http://schemas.openxmlformats.org/officeDocument/2006/relationships/image" Target="../media/image3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tif"/><Relationship Id="rId3" Type="http://schemas.openxmlformats.org/officeDocument/2006/relationships/hyperlink" Target="mailto:umangbhatt@nyu.edu" TargetMode="External"/><Relationship Id="rId4" Type="http://schemas.openxmlformats.org/officeDocument/2006/relationships/image" Target="../media/image2.tif"/><Relationship Id="rId5" Type="http://schemas.openxmlformats.org/officeDocument/2006/relationships/image" Target="../media/image3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tif"/><Relationship Id="rId3" Type="http://schemas.openxmlformats.org/officeDocument/2006/relationships/hyperlink" Target="mailto:umangbhatt@nyu.edu" TargetMode="External"/><Relationship Id="rId4" Type="http://schemas.openxmlformats.org/officeDocument/2006/relationships/image" Target="../media/image2.tif"/><Relationship Id="rId5" Type="http://schemas.openxmlformats.org/officeDocument/2006/relationships/image" Target="../media/image3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umangbhatt@nyu.edu" TargetMode="External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24.png"/><Relationship Id="rId7" Type="http://schemas.openxmlformats.org/officeDocument/2006/relationships/image" Target="../media/image4.jpeg"/><Relationship Id="rId8" Type="http://schemas.openxmlformats.org/officeDocument/2006/relationships/image" Target="../media/image5.jpeg"/><Relationship Id="rId9" Type="http://schemas.openxmlformats.org/officeDocument/2006/relationships/image" Target="../media/image6.jpeg"/><Relationship Id="rId10" Type="http://schemas.openxmlformats.org/officeDocument/2006/relationships/image" Target="../media/image2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gulating AI-Assisted…"/>
          <p:cNvSpPr txBox="1"/>
          <p:nvPr>
            <p:ph type="title"/>
          </p:nvPr>
        </p:nvSpPr>
        <p:spPr>
          <a:xfrm>
            <a:off x="1778000" y="2503518"/>
            <a:ext cx="20828000" cy="400089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696C6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Regulating AI-Assisted </a:t>
            </a:r>
          </a:p>
          <a:p>
            <a:pPr>
              <a:defRPr>
                <a:solidFill>
                  <a:srgbClr val="5696C6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Decision-Making </a:t>
            </a:r>
          </a:p>
        </p:txBody>
      </p:sp>
      <p:sp>
        <p:nvSpPr>
          <p:cNvPr id="161" name="Umang Bhatt…"/>
          <p:cNvSpPr txBox="1"/>
          <p:nvPr>
            <p:ph type="body" sz="quarter" idx="1"/>
          </p:nvPr>
        </p:nvSpPr>
        <p:spPr>
          <a:xfrm>
            <a:off x="2393784" y="7390167"/>
            <a:ext cx="19596431" cy="3314934"/>
          </a:xfrm>
          <a:prstGeom prst="rect">
            <a:avLst/>
          </a:prstGeom>
        </p:spPr>
        <p:txBody>
          <a:bodyPr/>
          <a:lstStyle/>
          <a:p>
            <a:pPr algn="l">
              <a:defRPr b="1" sz="35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Umang Bhatt</a:t>
            </a:r>
          </a:p>
          <a:p>
            <a:pPr algn="l">
              <a:defRPr i="1" sz="35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latin typeface="Avenir Next Medium"/>
                <a:ea typeface="Avenir Next Medium"/>
                <a:cs typeface="Avenir Next Medium"/>
                <a:sym typeface="Avenir Next Medium"/>
              </a:rPr>
              <a:t>Assistant Professor/Faculty Fellow</a:t>
            </a:r>
            <a:r>
              <a:t>, </a:t>
            </a:r>
            <a:r>
              <a:rPr i="0"/>
              <a:t>New York University</a:t>
            </a:r>
          </a:p>
          <a:p>
            <a:pPr algn="l">
              <a:defRPr i="1" sz="35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latin typeface="Avenir Next Medium"/>
                <a:ea typeface="Avenir Next Medium"/>
                <a:cs typeface="Avenir Next Medium"/>
                <a:sym typeface="Avenir Next Medium"/>
              </a:rPr>
              <a:t>Research Associate</a:t>
            </a:r>
            <a:r>
              <a:t>, </a:t>
            </a:r>
            <a:r>
              <a:rPr i="0"/>
              <a:t>The Alan Turing Institute</a:t>
            </a:r>
          </a:p>
          <a:p>
            <a:pPr algn="l">
              <a:defRPr i="1" sz="35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latin typeface="Avenir Next Medium"/>
                <a:ea typeface="Avenir Next Medium"/>
                <a:cs typeface="Avenir Next Medium"/>
                <a:sym typeface="Avenir Next Medium"/>
              </a:rPr>
              <a:t>Associate Fellow</a:t>
            </a:r>
            <a:r>
              <a:t>, </a:t>
            </a:r>
            <a:r>
              <a:rPr i="0"/>
              <a:t>Leverhulme Center for the Future of Intelligence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8850" y="11121950"/>
            <a:ext cx="2595567" cy="109703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@umangsbhatt…"/>
          <p:cNvSpPr txBox="1"/>
          <p:nvPr/>
        </p:nvSpPr>
        <p:spPr>
          <a:xfrm>
            <a:off x="18751356" y="8387234"/>
            <a:ext cx="462064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825500">
              <a:defRPr sz="35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@umangsbhatt</a:t>
            </a:r>
          </a:p>
          <a:p>
            <a:pPr algn="l" defTabSz="825500">
              <a:defRPr sz="35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u="sng">
                <a:hlinkClick r:id="rId3" invalidUrl="" action="" tgtFrame="" tooltip="" history="1" highlightClick="0" endSnd="0"/>
              </a:rPr>
              <a:t>umangbhatt@nyu.edu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32217" y="11010031"/>
            <a:ext cx="1320801" cy="132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449" t="0" r="75995" b="0"/>
          <a:stretch>
            <a:fillRect/>
          </a:stretch>
        </p:blipFill>
        <p:spPr>
          <a:xfrm>
            <a:off x="14122634" y="10012964"/>
            <a:ext cx="1429102" cy="3314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82" name="What is Algorithmic Resignation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romanUcPeriod" startAt="1"/>
            </a:pPr>
            <a:r>
              <a:t>What is </a:t>
            </a:r>
            <a:r>
              <a:rPr i="1"/>
              <a:t>Algorithmic Resignation</a:t>
            </a:r>
            <a:r>
              <a:t>?</a:t>
            </a:r>
          </a:p>
          <a:p>
            <a:pPr marL="889000" indent="-889000">
              <a:buSzPct val="100000"/>
              <a:buAutoNum type="romanUcPeriod" startAt="1"/>
            </a:pPr>
            <a:r>
              <a:t>Benefits of </a:t>
            </a:r>
            <a:r>
              <a:rPr i="1"/>
              <a:t>Algorithmic Resignation</a:t>
            </a:r>
            <a:endParaRPr i="1"/>
          </a:p>
          <a:p>
            <a:pPr marL="889000" indent="-889000">
              <a:buSzPct val="100000"/>
              <a:buAutoNum type="romanUcPeriod" startAt="1"/>
            </a:pPr>
            <a:r>
              <a:t>Considerations for </a:t>
            </a:r>
            <a:r>
              <a:rPr i="1"/>
              <a:t>Algorithmic Resignation</a:t>
            </a:r>
            <a:endParaRPr i="1"/>
          </a:p>
          <a:p>
            <a:pPr marL="889000" indent="-889000">
              <a:buSzPct val="100000"/>
              <a:buAutoNum type="romanUcPeriod" startAt="1"/>
            </a:pPr>
            <a:r>
              <a:rPr i="1"/>
              <a:t>Algorithmic Resignation</a:t>
            </a:r>
            <a:r>
              <a:t> in Practice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85" name="What is Algorithmic Resignation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romanUcPeriod" startAt="1"/>
            </a:pPr>
            <a:r>
              <a:t>What is </a:t>
            </a:r>
            <a:r>
              <a:rPr i="1"/>
              <a:t>Algorithmic Resignation</a:t>
            </a:r>
            <a:r>
              <a:t>?</a:t>
            </a:r>
          </a:p>
          <a:p>
            <a:pPr marL="889000" indent="-889000">
              <a:buClr>
                <a:srgbClr val="929292"/>
              </a:buClr>
              <a:buSzPct val="100000"/>
              <a:buAutoNum type="romanUcPeriod" startAt="1"/>
              <a:defRPr>
                <a:solidFill>
                  <a:srgbClr val="929292"/>
                </a:solidFill>
              </a:defRPr>
            </a:pPr>
            <a:r>
              <a:t>Benefits of </a:t>
            </a:r>
            <a:r>
              <a:rPr i="1"/>
              <a:t>Algorithmic Resignation</a:t>
            </a:r>
            <a:endParaRPr i="1"/>
          </a:p>
          <a:p>
            <a:pPr marL="889000" indent="-889000">
              <a:buClr>
                <a:srgbClr val="929292"/>
              </a:buClr>
              <a:buSzPct val="100000"/>
              <a:buAutoNum type="romanUcPeriod" startAt="1"/>
              <a:defRPr>
                <a:solidFill>
                  <a:srgbClr val="929292"/>
                </a:solidFill>
              </a:defRPr>
            </a:pPr>
            <a:r>
              <a:t>Considerations for </a:t>
            </a:r>
            <a:r>
              <a:rPr i="1"/>
              <a:t>Algorithmic Resignation</a:t>
            </a:r>
            <a:endParaRPr i="1"/>
          </a:p>
          <a:p>
            <a:pPr marL="889000" indent="-889000">
              <a:buClr>
                <a:srgbClr val="929292"/>
              </a:buClr>
              <a:buSzPct val="100000"/>
              <a:buAutoNum type="romanUcPeriod" startAt="1"/>
              <a:defRPr>
                <a:solidFill>
                  <a:srgbClr val="929292"/>
                </a:solidFill>
              </a:defRPr>
            </a:pPr>
            <a:r>
              <a:rPr i="1"/>
              <a:t>Algorithmic Resignation </a:t>
            </a:r>
            <a:r>
              <a:t>in Practice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Algorithmic resignation is the deliberate and informed disengagement from AI assistance in certain scenarios."/>
          <p:cNvSpPr txBox="1"/>
          <p:nvPr/>
        </p:nvSpPr>
        <p:spPr>
          <a:xfrm>
            <a:off x="5040804" y="5245100"/>
            <a:ext cx="14302392" cy="32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solidFill>
                  <a:srgbClr val="5696C6"/>
                </a:solidFill>
              </a:rPr>
              <a:t>Algorithmic resignation</a:t>
            </a:r>
            <a:r>
              <a:t> </a:t>
            </a: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is the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deliberate</a:t>
            </a: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 and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informed</a:t>
            </a: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 disengagement from AI assistance in certain scenarios.</a:t>
            </a:r>
          </a:p>
        </p:txBody>
      </p:sp>
      <p:sp>
        <p:nvSpPr>
          <p:cNvPr id="288" name="B*, Sargeant*. When Should Algorithms Resign? Preprint. 2023."/>
          <p:cNvSpPr txBox="1"/>
          <p:nvPr/>
        </p:nvSpPr>
        <p:spPr>
          <a:xfrm>
            <a:off x="7593964" y="13097425"/>
            <a:ext cx="919607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1"/>
              <a:t>B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*</a:t>
            </a:r>
            <a:r>
              <a:t>, Sargeant*. </a:t>
            </a:r>
            <a:r>
              <a:rPr i="1"/>
              <a:t>When Should Algorithms Resign?</a:t>
            </a:r>
            <a:r>
              <a:t> Preprint. 2023.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ounded Rectangle"/>
          <p:cNvSpPr/>
          <p:nvPr/>
        </p:nvSpPr>
        <p:spPr>
          <a:xfrm>
            <a:off x="2726674" y="4299471"/>
            <a:ext cx="4912602" cy="5758542"/>
          </a:xfrm>
          <a:prstGeom prst="roundRect">
            <a:avLst>
              <a:gd name="adj" fmla="val 15000"/>
            </a:avLst>
          </a:prstGeom>
          <a:solidFill>
            <a:schemeClr val="accent1">
              <a:hueOff val="114395"/>
              <a:lumOff val="-24975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91" name="neural-network.png" descr="neural-net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9271" y="5482004"/>
            <a:ext cx="4347409" cy="4347409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Model"/>
          <p:cNvSpPr txBox="1"/>
          <p:nvPr/>
        </p:nvSpPr>
        <p:spPr>
          <a:xfrm>
            <a:off x="3012838" y="4451871"/>
            <a:ext cx="434027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Model</a:t>
            </a:r>
          </a:p>
        </p:txBody>
      </p:sp>
      <p:pic>
        <p:nvPicPr>
          <p:cNvPr id="293" name="user-icon.png" descr="user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51092" y="3562984"/>
            <a:ext cx="2548791" cy="254879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Rounded Rectangle"/>
          <p:cNvSpPr/>
          <p:nvPr/>
        </p:nvSpPr>
        <p:spPr>
          <a:xfrm>
            <a:off x="16840644" y="2368211"/>
            <a:ext cx="2985967" cy="4091644"/>
          </a:xfrm>
          <a:prstGeom prst="roundRect">
            <a:avLst>
              <a:gd name="adj" fmla="val 17535"/>
            </a:avLst>
          </a:prstGeom>
          <a:solidFill>
            <a:schemeClr val="accent6">
              <a:satOff val="-16844"/>
              <a:lumOff val="-30747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5" name="Alice"/>
          <p:cNvSpPr txBox="1"/>
          <p:nvPr/>
        </p:nvSpPr>
        <p:spPr>
          <a:xfrm>
            <a:off x="16928453" y="2416175"/>
            <a:ext cx="279406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Alice</a:t>
            </a:r>
          </a:p>
        </p:txBody>
      </p:sp>
      <p:sp>
        <p:nvSpPr>
          <p:cNvPr id="296" name="Rounded Rectangle"/>
          <p:cNvSpPr/>
          <p:nvPr/>
        </p:nvSpPr>
        <p:spPr>
          <a:xfrm>
            <a:off x="10168167" y="2890254"/>
            <a:ext cx="3952577" cy="529524"/>
          </a:xfrm>
          <a:prstGeom prst="roundRect">
            <a:avLst>
              <a:gd name="adj" fmla="val 29172"/>
            </a:avLst>
          </a:prstGeom>
          <a:solidFill>
            <a:schemeClr val="accent4">
              <a:hueOff val="-1247790"/>
              <a:lumOff val="-12326"/>
              <a:alpha val="25495"/>
            </a:schemeClr>
          </a:solidFill>
          <a:ln w="190500">
            <a:solidFill>
              <a:schemeClr val="accent4">
                <a:hueOff val="-1247790"/>
                <a:lumOff val="-12326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7" name="Access: 100%"/>
          <p:cNvSpPr txBox="1"/>
          <p:nvPr/>
        </p:nvSpPr>
        <p:spPr>
          <a:xfrm>
            <a:off x="9970751" y="2793066"/>
            <a:ext cx="434740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Access: 100%</a:t>
            </a:r>
          </a:p>
        </p:txBody>
      </p:sp>
      <p:sp>
        <p:nvSpPr>
          <p:cNvPr id="298" name="Line"/>
          <p:cNvSpPr/>
          <p:nvPr/>
        </p:nvSpPr>
        <p:spPr>
          <a:xfrm flipV="1">
            <a:off x="12144455" y="3510750"/>
            <a:ext cx="1" cy="1244601"/>
          </a:xfrm>
          <a:prstGeom prst="line">
            <a:avLst/>
          </a:prstGeom>
          <a:ln w="190500">
            <a:solidFill>
              <a:schemeClr val="accent4">
                <a:hueOff val="-1247790"/>
                <a:lumOff val="-12326"/>
                <a:alpha val="25000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9" name="Line"/>
          <p:cNvSpPr/>
          <p:nvPr/>
        </p:nvSpPr>
        <p:spPr>
          <a:xfrm>
            <a:off x="7560466" y="4837379"/>
            <a:ext cx="9286841" cy="1"/>
          </a:xfrm>
          <a:prstGeom prst="line">
            <a:avLst/>
          </a:prstGeom>
          <a:ln w="190500">
            <a:solidFill>
              <a:schemeClr val="accent4">
                <a:hueOff val="-1247790"/>
                <a:lumOff val="-12326"/>
                <a:alpha val="25000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00" name="user-icon.png" descr="user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59233" y="7897629"/>
            <a:ext cx="2548791" cy="2548791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Rounded Rectangle"/>
          <p:cNvSpPr/>
          <p:nvPr/>
        </p:nvSpPr>
        <p:spPr>
          <a:xfrm>
            <a:off x="16832504" y="6613496"/>
            <a:ext cx="2985966" cy="4091644"/>
          </a:xfrm>
          <a:prstGeom prst="roundRect">
            <a:avLst>
              <a:gd name="adj" fmla="val 17535"/>
            </a:avLst>
          </a:prstGeom>
          <a:solidFill>
            <a:schemeClr val="accent6">
              <a:satOff val="-16844"/>
              <a:lumOff val="-30747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2" name="Bob"/>
          <p:cNvSpPr txBox="1"/>
          <p:nvPr/>
        </p:nvSpPr>
        <p:spPr>
          <a:xfrm>
            <a:off x="17011688" y="6772342"/>
            <a:ext cx="279406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Bob</a:t>
            </a:r>
          </a:p>
        </p:txBody>
      </p:sp>
      <p:sp>
        <p:nvSpPr>
          <p:cNvPr id="303" name="Rounded Rectangle"/>
          <p:cNvSpPr/>
          <p:nvPr/>
        </p:nvSpPr>
        <p:spPr>
          <a:xfrm>
            <a:off x="10176307" y="7224900"/>
            <a:ext cx="3952577" cy="529523"/>
          </a:xfrm>
          <a:prstGeom prst="roundRect">
            <a:avLst>
              <a:gd name="adj" fmla="val 29172"/>
            </a:avLst>
          </a:prstGeom>
          <a:solidFill>
            <a:schemeClr val="accent4">
              <a:hueOff val="-1247790"/>
              <a:lumOff val="-12326"/>
              <a:alpha val="25495"/>
            </a:schemeClr>
          </a:solidFill>
          <a:ln w="190500">
            <a:solidFill>
              <a:schemeClr val="accent4">
                <a:hueOff val="-1247790"/>
                <a:lumOff val="-12326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4" name="Access: 50%"/>
          <p:cNvSpPr txBox="1"/>
          <p:nvPr/>
        </p:nvSpPr>
        <p:spPr>
          <a:xfrm>
            <a:off x="9978891" y="7127711"/>
            <a:ext cx="434740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Access: 50%</a:t>
            </a:r>
          </a:p>
        </p:txBody>
      </p:sp>
      <p:sp>
        <p:nvSpPr>
          <p:cNvPr id="305" name="Line"/>
          <p:cNvSpPr/>
          <p:nvPr/>
        </p:nvSpPr>
        <p:spPr>
          <a:xfrm flipV="1">
            <a:off x="12152595" y="7845396"/>
            <a:ext cx="1" cy="1244601"/>
          </a:xfrm>
          <a:prstGeom prst="line">
            <a:avLst/>
          </a:prstGeom>
          <a:ln w="190500">
            <a:solidFill>
              <a:schemeClr val="accent4">
                <a:hueOff val="-1247790"/>
                <a:lumOff val="-12326"/>
                <a:alpha val="25000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6" name="Line"/>
          <p:cNvSpPr/>
          <p:nvPr/>
        </p:nvSpPr>
        <p:spPr>
          <a:xfrm>
            <a:off x="7552326" y="9172024"/>
            <a:ext cx="9303120" cy="1"/>
          </a:xfrm>
          <a:prstGeom prst="line">
            <a:avLst/>
          </a:prstGeom>
          <a:ln w="190500">
            <a:solidFill>
              <a:schemeClr val="accent4">
                <a:hueOff val="-1247790"/>
                <a:lumOff val="-12326"/>
                <a:alpha val="25000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7" name="Rounded Rectangle"/>
          <p:cNvSpPr/>
          <p:nvPr/>
        </p:nvSpPr>
        <p:spPr>
          <a:xfrm>
            <a:off x="16623988" y="1457393"/>
            <a:ext cx="3569471" cy="529523"/>
          </a:xfrm>
          <a:prstGeom prst="roundRect">
            <a:avLst>
              <a:gd name="adj" fmla="val 29172"/>
            </a:avLst>
          </a:prstGeom>
          <a:solidFill>
            <a:schemeClr val="accent6">
              <a:satOff val="-16844"/>
              <a:lumOff val="-30747"/>
              <a:alpha val="25495"/>
            </a:schemeClr>
          </a:solidFill>
          <a:ln w="190500">
            <a:solidFill>
              <a:schemeClr val="accent6">
                <a:satOff val="-16844"/>
                <a:lumOff val="-30747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8" name="Hospital"/>
          <p:cNvSpPr txBox="1"/>
          <p:nvPr/>
        </p:nvSpPr>
        <p:spPr>
          <a:xfrm>
            <a:off x="16610891" y="1358265"/>
            <a:ext cx="359566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Hospital</a:t>
            </a:r>
          </a:p>
        </p:txBody>
      </p:sp>
      <p:sp>
        <p:nvSpPr>
          <p:cNvPr id="309" name="B*, Sargeant*. When Should Algorithms Resign? Preprint. 2023."/>
          <p:cNvSpPr txBox="1"/>
          <p:nvPr/>
        </p:nvSpPr>
        <p:spPr>
          <a:xfrm>
            <a:off x="7593964" y="12577233"/>
            <a:ext cx="919607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1"/>
              <a:t>B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*</a:t>
            </a:r>
            <a:r>
              <a:t>, Sargeant*. </a:t>
            </a:r>
            <a:r>
              <a:rPr i="1"/>
              <a:t>When Should Algorithms Resign?</a:t>
            </a:r>
            <a:r>
              <a:t> Preprint. 2023.</a:t>
            </a:r>
          </a:p>
        </p:txBody>
      </p:sp>
      <p:sp>
        <p:nvSpPr>
          <p:cNvPr id="310" name="B*, Chen*, Collins, P. Kamalaruban, Kallina, Weller, Talwalkar. Learning Personalized Decision Support Policies. Under Review. 2023."/>
          <p:cNvSpPr txBox="1"/>
          <p:nvPr/>
        </p:nvSpPr>
        <p:spPr>
          <a:xfrm>
            <a:off x="2785745" y="13097425"/>
            <a:ext cx="188125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B*</a:t>
            </a:r>
            <a:r>
              <a:t>, Chen*, Collins, P. Kamalaruban, Kallina, Weller, Talwalkar. </a:t>
            </a:r>
            <a:r>
              <a:rPr i="1"/>
              <a:t>Learning Personalized Decision Support Policies. </a:t>
            </a:r>
            <a:r>
              <a:t>Under Review. 2023.</a:t>
            </a:r>
          </a:p>
        </p:txBody>
      </p:sp>
      <p:sp>
        <p:nvSpPr>
          <p:cNvPr id="311" name="Junior Doctor"/>
          <p:cNvSpPr txBox="1"/>
          <p:nvPr/>
        </p:nvSpPr>
        <p:spPr>
          <a:xfrm>
            <a:off x="19807236" y="3652033"/>
            <a:ext cx="2794069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Junior Doctor</a:t>
            </a:r>
          </a:p>
        </p:txBody>
      </p:sp>
      <p:sp>
        <p:nvSpPr>
          <p:cNvPr id="312" name="Senior Doctor"/>
          <p:cNvSpPr txBox="1"/>
          <p:nvPr/>
        </p:nvSpPr>
        <p:spPr>
          <a:xfrm>
            <a:off x="19807236" y="7705696"/>
            <a:ext cx="2794069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Senior Doctor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7" grpId="1"/>
      <p:bldP build="whole" bldLvl="1" animBg="1" rev="0" advAuto="0" spid="297" grpId="6"/>
      <p:bldP build="whole" bldLvl="1" animBg="1" rev="0" advAuto="0" spid="296" grpId="5"/>
      <p:bldP build="whole" bldLvl="1" animBg="1" rev="0" advAuto="0" spid="305" grpId="11"/>
      <p:bldP build="whole" bldLvl="1" animBg="1" rev="0" advAuto="0" spid="304" grpId="10"/>
      <p:bldP build="whole" bldLvl="1" animBg="1" rev="0" advAuto="0" spid="308" grpId="2"/>
      <p:bldP build="whole" bldLvl="1" animBg="1" rev="0" advAuto="0" spid="298" grpId="7"/>
      <p:bldP build="whole" bldLvl="1" animBg="1" rev="0" advAuto="0" spid="312" grpId="4"/>
      <p:bldP build="whole" bldLvl="1" animBg="1" rev="0" advAuto="0" spid="306" grpId="12"/>
      <p:bldP build="whole" bldLvl="1" animBg="1" rev="0" advAuto="0" spid="299" grpId="8"/>
      <p:bldP build="whole" bldLvl="1" animBg="1" rev="0" advAuto="0" spid="311" grpId="3"/>
      <p:bldP build="whole" bldLvl="1" animBg="1" rev="0" advAuto="0" spid="303" grpId="9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Rounded Rectangle"/>
          <p:cNvSpPr/>
          <p:nvPr/>
        </p:nvSpPr>
        <p:spPr>
          <a:xfrm>
            <a:off x="2726674" y="4299471"/>
            <a:ext cx="4912602" cy="5758542"/>
          </a:xfrm>
          <a:prstGeom prst="roundRect">
            <a:avLst>
              <a:gd name="adj" fmla="val 15000"/>
            </a:avLst>
          </a:prstGeom>
          <a:solidFill>
            <a:schemeClr val="accent1">
              <a:hueOff val="114395"/>
              <a:lumOff val="-24975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15" name="neural-network.png" descr="neural-net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9271" y="5482004"/>
            <a:ext cx="4347409" cy="4347409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Model"/>
          <p:cNvSpPr txBox="1"/>
          <p:nvPr/>
        </p:nvSpPr>
        <p:spPr>
          <a:xfrm>
            <a:off x="3012838" y="4451871"/>
            <a:ext cx="434027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Model</a:t>
            </a:r>
          </a:p>
        </p:txBody>
      </p:sp>
      <p:pic>
        <p:nvPicPr>
          <p:cNvPr id="317" name="user-icon.png" descr="user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51092" y="3562984"/>
            <a:ext cx="2548791" cy="2548791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Rounded Rectangle"/>
          <p:cNvSpPr/>
          <p:nvPr/>
        </p:nvSpPr>
        <p:spPr>
          <a:xfrm>
            <a:off x="16840644" y="2368211"/>
            <a:ext cx="2985967" cy="4091644"/>
          </a:xfrm>
          <a:prstGeom prst="roundRect">
            <a:avLst>
              <a:gd name="adj" fmla="val 17535"/>
            </a:avLst>
          </a:prstGeom>
          <a:solidFill>
            <a:schemeClr val="accent6">
              <a:satOff val="-16844"/>
              <a:lumOff val="-30747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9" name="Alice"/>
          <p:cNvSpPr txBox="1"/>
          <p:nvPr/>
        </p:nvSpPr>
        <p:spPr>
          <a:xfrm>
            <a:off x="16928453" y="2416175"/>
            <a:ext cx="279406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Alice</a:t>
            </a:r>
          </a:p>
        </p:txBody>
      </p:sp>
      <p:sp>
        <p:nvSpPr>
          <p:cNvPr id="320" name="Rounded Rectangle"/>
          <p:cNvSpPr/>
          <p:nvPr/>
        </p:nvSpPr>
        <p:spPr>
          <a:xfrm>
            <a:off x="9493552" y="2890254"/>
            <a:ext cx="5318086" cy="529524"/>
          </a:xfrm>
          <a:prstGeom prst="roundRect">
            <a:avLst>
              <a:gd name="adj" fmla="val 29172"/>
            </a:avLst>
          </a:prstGeom>
          <a:solidFill>
            <a:schemeClr val="accent4">
              <a:hueOff val="-1247790"/>
              <a:lumOff val="-12326"/>
              <a:alpha val="25495"/>
            </a:schemeClr>
          </a:solidFill>
          <a:ln w="190500">
            <a:solidFill>
              <a:schemeClr val="accent4">
                <a:hueOff val="-1247790"/>
                <a:lumOff val="-12326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1" name="Access with Disclaimer"/>
          <p:cNvSpPr txBox="1"/>
          <p:nvPr/>
        </p:nvSpPr>
        <p:spPr>
          <a:xfrm>
            <a:off x="9126041" y="2791127"/>
            <a:ext cx="615569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Access with Disclaimer</a:t>
            </a:r>
          </a:p>
        </p:txBody>
      </p:sp>
      <p:sp>
        <p:nvSpPr>
          <p:cNvPr id="322" name="Line"/>
          <p:cNvSpPr/>
          <p:nvPr/>
        </p:nvSpPr>
        <p:spPr>
          <a:xfrm flipV="1">
            <a:off x="12144455" y="3510750"/>
            <a:ext cx="1" cy="1244601"/>
          </a:xfrm>
          <a:prstGeom prst="line">
            <a:avLst/>
          </a:prstGeom>
          <a:ln w="190500">
            <a:solidFill>
              <a:schemeClr val="accent4">
                <a:hueOff val="-1247790"/>
                <a:lumOff val="-12326"/>
                <a:alpha val="25000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3" name="Line"/>
          <p:cNvSpPr/>
          <p:nvPr/>
        </p:nvSpPr>
        <p:spPr>
          <a:xfrm>
            <a:off x="7560466" y="4837379"/>
            <a:ext cx="9286841" cy="1"/>
          </a:xfrm>
          <a:prstGeom prst="line">
            <a:avLst/>
          </a:prstGeom>
          <a:ln w="190500">
            <a:solidFill>
              <a:schemeClr val="accent4">
                <a:hueOff val="-1247790"/>
                <a:lumOff val="-12326"/>
                <a:alpha val="25000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24" name="user-icon.png" descr="user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59233" y="7897629"/>
            <a:ext cx="2548791" cy="2548791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Rounded Rectangle"/>
          <p:cNvSpPr/>
          <p:nvPr/>
        </p:nvSpPr>
        <p:spPr>
          <a:xfrm>
            <a:off x="16832504" y="6613496"/>
            <a:ext cx="2985966" cy="4091644"/>
          </a:xfrm>
          <a:prstGeom prst="roundRect">
            <a:avLst>
              <a:gd name="adj" fmla="val 17535"/>
            </a:avLst>
          </a:prstGeom>
          <a:solidFill>
            <a:schemeClr val="accent6">
              <a:satOff val="-16844"/>
              <a:lumOff val="-30747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6" name="Bob"/>
          <p:cNvSpPr txBox="1"/>
          <p:nvPr/>
        </p:nvSpPr>
        <p:spPr>
          <a:xfrm>
            <a:off x="17011688" y="6772342"/>
            <a:ext cx="279406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Bob</a:t>
            </a:r>
          </a:p>
        </p:txBody>
      </p:sp>
      <p:sp>
        <p:nvSpPr>
          <p:cNvPr id="327" name="Rounded Rectangle"/>
          <p:cNvSpPr/>
          <p:nvPr/>
        </p:nvSpPr>
        <p:spPr>
          <a:xfrm>
            <a:off x="10176307" y="7224900"/>
            <a:ext cx="3952577" cy="529523"/>
          </a:xfrm>
          <a:prstGeom prst="roundRect">
            <a:avLst>
              <a:gd name="adj" fmla="val 29172"/>
            </a:avLst>
          </a:prstGeom>
          <a:solidFill>
            <a:schemeClr val="accent4">
              <a:hueOff val="-1247790"/>
              <a:lumOff val="-12326"/>
              <a:alpha val="25495"/>
            </a:schemeClr>
          </a:solidFill>
          <a:ln w="190500">
            <a:solidFill>
              <a:schemeClr val="accent4">
                <a:hueOff val="-1247790"/>
                <a:lumOff val="-12326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8" name="No Access"/>
          <p:cNvSpPr txBox="1"/>
          <p:nvPr/>
        </p:nvSpPr>
        <p:spPr>
          <a:xfrm>
            <a:off x="9978891" y="7127711"/>
            <a:ext cx="434740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No Access</a:t>
            </a:r>
          </a:p>
        </p:txBody>
      </p:sp>
      <p:sp>
        <p:nvSpPr>
          <p:cNvPr id="329" name="Line"/>
          <p:cNvSpPr/>
          <p:nvPr/>
        </p:nvSpPr>
        <p:spPr>
          <a:xfrm flipV="1">
            <a:off x="12152595" y="7845396"/>
            <a:ext cx="1" cy="1244601"/>
          </a:xfrm>
          <a:prstGeom prst="line">
            <a:avLst/>
          </a:prstGeom>
          <a:ln w="190500">
            <a:solidFill>
              <a:schemeClr val="accent4">
                <a:hueOff val="-1247790"/>
                <a:lumOff val="-12326"/>
                <a:alpha val="25000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0" name="Line"/>
          <p:cNvSpPr/>
          <p:nvPr/>
        </p:nvSpPr>
        <p:spPr>
          <a:xfrm>
            <a:off x="7552326" y="9172024"/>
            <a:ext cx="9303120" cy="1"/>
          </a:xfrm>
          <a:prstGeom prst="line">
            <a:avLst/>
          </a:prstGeom>
          <a:ln w="190500">
            <a:solidFill>
              <a:schemeClr val="accent4">
                <a:hueOff val="-1247790"/>
                <a:lumOff val="-12326"/>
                <a:alpha val="25000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1" name="Rounded Rectangle"/>
          <p:cNvSpPr/>
          <p:nvPr/>
        </p:nvSpPr>
        <p:spPr>
          <a:xfrm>
            <a:off x="16623988" y="1457393"/>
            <a:ext cx="3569471" cy="529523"/>
          </a:xfrm>
          <a:prstGeom prst="roundRect">
            <a:avLst>
              <a:gd name="adj" fmla="val 29172"/>
            </a:avLst>
          </a:prstGeom>
          <a:solidFill>
            <a:schemeClr val="accent6">
              <a:satOff val="-16844"/>
              <a:lumOff val="-30747"/>
              <a:alpha val="25495"/>
            </a:schemeClr>
          </a:solidFill>
          <a:ln w="190500">
            <a:solidFill>
              <a:schemeClr val="accent6">
                <a:satOff val="-16844"/>
                <a:lumOff val="-30747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2" name="Hospital"/>
          <p:cNvSpPr txBox="1"/>
          <p:nvPr/>
        </p:nvSpPr>
        <p:spPr>
          <a:xfrm>
            <a:off x="16610891" y="1358265"/>
            <a:ext cx="359566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Hospital</a:t>
            </a:r>
          </a:p>
        </p:txBody>
      </p:sp>
      <p:sp>
        <p:nvSpPr>
          <p:cNvPr id="333" name="B*, Sargeant*. When Should Algorithms Resign? Preprint. 2023."/>
          <p:cNvSpPr txBox="1"/>
          <p:nvPr/>
        </p:nvSpPr>
        <p:spPr>
          <a:xfrm>
            <a:off x="7593964" y="12577233"/>
            <a:ext cx="919607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1"/>
              <a:t>B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*</a:t>
            </a:r>
            <a:r>
              <a:t>, Sargeant*. </a:t>
            </a:r>
            <a:r>
              <a:rPr i="1"/>
              <a:t>When Should Algorithms Resign?</a:t>
            </a:r>
            <a:r>
              <a:t> Preprint. 2023.</a:t>
            </a:r>
          </a:p>
        </p:txBody>
      </p:sp>
      <p:sp>
        <p:nvSpPr>
          <p:cNvPr id="334" name="B*, Chen*, Collins, P. Kamalaruban, Kallina, Weller, Talwalkar. Learning Personalized Decision Support Policies. Under Review. 2023."/>
          <p:cNvSpPr txBox="1"/>
          <p:nvPr/>
        </p:nvSpPr>
        <p:spPr>
          <a:xfrm>
            <a:off x="2785745" y="13097425"/>
            <a:ext cx="188125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B*</a:t>
            </a:r>
            <a:r>
              <a:t>, Chen*, Collins, P. Kamalaruban, Kallina, Weller, Talwalkar. </a:t>
            </a:r>
            <a:r>
              <a:rPr i="1"/>
              <a:t>Learning Personalized Decision Support Policies. </a:t>
            </a:r>
            <a:r>
              <a:t>Under Review. 2023.</a:t>
            </a:r>
          </a:p>
        </p:txBody>
      </p:sp>
      <p:sp>
        <p:nvSpPr>
          <p:cNvPr id="335" name="Doctor"/>
          <p:cNvSpPr txBox="1"/>
          <p:nvPr/>
        </p:nvSpPr>
        <p:spPr>
          <a:xfrm>
            <a:off x="19803669" y="4007633"/>
            <a:ext cx="279406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Doctor</a:t>
            </a:r>
          </a:p>
        </p:txBody>
      </p:sp>
      <p:sp>
        <p:nvSpPr>
          <p:cNvPr id="336" name="Nurse"/>
          <p:cNvSpPr txBox="1"/>
          <p:nvPr/>
        </p:nvSpPr>
        <p:spPr>
          <a:xfrm>
            <a:off x="19803669" y="8252918"/>
            <a:ext cx="279406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Nurse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1" grpId="1"/>
      <p:bldP build="whole" bldLvl="1" animBg="1" rev="0" advAuto="0" spid="322" grpId="7"/>
      <p:bldP build="whole" bldLvl="1" animBg="1" rev="0" advAuto="0" spid="323" grpId="8"/>
      <p:bldP build="whole" bldLvl="1" animBg="1" rev="0" advAuto="0" spid="329" grpId="11"/>
      <p:bldP build="whole" bldLvl="1" animBg="1" rev="0" advAuto="0" spid="327" grpId="9"/>
      <p:bldP build="whole" bldLvl="1" animBg="1" rev="0" advAuto="0" spid="328" grpId="10"/>
      <p:bldP build="whole" bldLvl="1" animBg="1" rev="0" advAuto="0" spid="330" grpId="12"/>
      <p:bldP build="whole" bldLvl="1" animBg="1" rev="0" advAuto="0" spid="335" grpId="3"/>
      <p:bldP build="whole" bldLvl="1" animBg="1" rev="0" advAuto="0" spid="336" grpId="4"/>
      <p:bldP build="whole" bldLvl="1" animBg="1" rev="0" advAuto="0" spid="320" grpId="5"/>
      <p:bldP build="whole" bldLvl="1" animBg="1" rev="0" advAuto="0" spid="332" grpId="2"/>
      <p:bldP build="whole" bldLvl="1" animBg="1" rev="0" advAuto="0" spid="321" grpId="6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ounded Rectangle"/>
          <p:cNvSpPr/>
          <p:nvPr/>
        </p:nvSpPr>
        <p:spPr>
          <a:xfrm>
            <a:off x="2726674" y="4299471"/>
            <a:ext cx="4912602" cy="5758542"/>
          </a:xfrm>
          <a:prstGeom prst="roundRect">
            <a:avLst>
              <a:gd name="adj" fmla="val 15000"/>
            </a:avLst>
          </a:prstGeom>
          <a:solidFill>
            <a:schemeClr val="accent1">
              <a:hueOff val="114395"/>
              <a:lumOff val="-24975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39" name="neural-network.png" descr="neural-net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9271" y="5482004"/>
            <a:ext cx="4347409" cy="4347409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Model"/>
          <p:cNvSpPr txBox="1"/>
          <p:nvPr/>
        </p:nvSpPr>
        <p:spPr>
          <a:xfrm>
            <a:off x="3012838" y="4451871"/>
            <a:ext cx="434027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Model</a:t>
            </a:r>
          </a:p>
        </p:txBody>
      </p:sp>
      <p:pic>
        <p:nvPicPr>
          <p:cNvPr id="341" name="user-icon.png" descr="user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51092" y="3562984"/>
            <a:ext cx="2548791" cy="2548791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Rounded Rectangle"/>
          <p:cNvSpPr/>
          <p:nvPr/>
        </p:nvSpPr>
        <p:spPr>
          <a:xfrm>
            <a:off x="16840644" y="2368211"/>
            <a:ext cx="2985967" cy="4091644"/>
          </a:xfrm>
          <a:prstGeom prst="roundRect">
            <a:avLst>
              <a:gd name="adj" fmla="val 17535"/>
            </a:avLst>
          </a:prstGeom>
          <a:solidFill>
            <a:schemeClr val="accent6">
              <a:satOff val="-16844"/>
              <a:lumOff val="-30747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3" name="Alice"/>
          <p:cNvSpPr txBox="1"/>
          <p:nvPr/>
        </p:nvSpPr>
        <p:spPr>
          <a:xfrm>
            <a:off x="16928453" y="2416175"/>
            <a:ext cx="279406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Alice</a:t>
            </a:r>
          </a:p>
        </p:txBody>
      </p:sp>
      <p:pic>
        <p:nvPicPr>
          <p:cNvPr id="344" name="user-icon.png" descr="user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59233" y="7897629"/>
            <a:ext cx="2548791" cy="254879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Rounded Rectangle"/>
          <p:cNvSpPr/>
          <p:nvPr/>
        </p:nvSpPr>
        <p:spPr>
          <a:xfrm>
            <a:off x="16832504" y="6613496"/>
            <a:ext cx="2985966" cy="4091644"/>
          </a:xfrm>
          <a:prstGeom prst="roundRect">
            <a:avLst>
              <a:gd name="adj" fmla="val 17535"/>
            </a:avLst>
          </a:prstGeom>
          <a:solidFill>
            <a:schemeClr val="accent6">
              <a:satOff val="-16844"/>
              <a:lumOff val="-30747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6" name="Bob"/>
          <p:cNvSpPr txBox="1"/>
          <p:nvPr/>
        </p:nvSpPr>
        <p:spPr>
          <a:xfrm>
            <a:off x="17011688" y="6772342"/>
            <a:ext cx="279406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Bob</a:t>
            </a:r>
          </a:p>
        </p:txBody>
      </p:sp>
      <p:sp>
        <p:nvSpPr>
          <p:cNvPr id="347" name="Rounded Rectangle"/>
          <p:cNvSpPr/>
          <p:nvPr/>
        </p:nvSpPr>
        <p:spPr>
          <a:xfrm>
            <a:off x="10215712" y="4910875"/>
            <a:ext cx="3952576" cy="529524"/>
          </a:xfrm>
          <a:prstGeom prst="roundRect">
            <a:avLst>
              <a:gd name="adj" fmla="val 29172"/>
            </a:avLst>
          </a:prstGeom>
          <a:solidFill>
            <a:schemeClr val="accent4">
              <a:hueOff val="-1247790"/>
              <a:lumOff val="-12326"/>
              <a:alpha val="25495"/>
            </a:schemeClr>
          </a:solidFill>
          <a:ln w="190500">
            <a:solidFill>
              <a:schemeClr val="accent4">
                <a:hueOff val="-1247790"/>
                <a:lumOff val="-12326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8" name="Appropriate Access"/>
          <p:cNvSpPr txBox="1"/>
          <p:nvPr/>
        </p:nvSpPr>
        <p:spPr>
          <a:xfrm>
            <a:off x="10018296" y="4839086"/>
            <a:ext cx="434740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Appropriate Access</a:t>
            </a:r>
          </a:p>
        </p:txBody>
      </p:sp>
      <p:sp>
        <p:nvSpPr>
          <p:cNvPr id="349" name="Rounded Rectangle"/>
          <p:cNvSpPr/>
          <p:nvPr/>
        </p:nvSpPr>
        <p:spPr>
          <a:xfrm>
            <a:off x="10215712" y="6112727"/>
            <a:ext cx="3952576" cy="529523"/>
          </a:xfrm>
          <a:prstGeom prst="roundRect">
            <a:avLst>
              <a:gd name="adj" fmla="val 29172"/>
            </a:avLst>
          </a:prstGeom>
          <a:solidFill>
            <a:schemeClr val="accent4">
              <a:hueOff val="-1247790"/>
              <a:lumOff val="-12326"/>
              <a:alpha val="25495"/>
            </a:schemeClr>
          </a:solidFill>
          <a:ln w="190500">
            <a:solidFill>
              <a:schemeClr val="accent4">
                <a:hueOff val="-1247790"/>
                <a:lumOff val="-12326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0" name="Cost"/>
          <p:cNvSpPr txBox="1"/>
          <p:nvPr/>
        </p:nvSpPr>
        <p:spPr>
          <a:xfrm>
            <a:off x="10472564" y="6059989"/>
            <a:ext cx="343887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Cost</a:t>
            </a:r>
          </a:p>
        </p:txBody>
      </p:sp>
      <p:sp>
        <p:nvSpPr>
          <p:cNvPr id="351" name="Rounded Rectangle"/>
          <p:cNvSpPr/>
          <p:nvPr/>
        </p:nvSpPr>
        <p:spPr>
          <a:xfrm>
            <a:off x="10207896" y="6913980"/>
            <a:ext cx="3952577" cy="529524"/>
          </a:xfrm>
          <a:prstGeom prst="roundRect">
            <a:avLst>
              <a:gd name="adj" fmla="val 29172"/>
            </a:avLst>
          </a:prstGeom>
          <a:solidFill>
            <a:schemeClr val="accent4">
              <a:hueOff val="-1247790"/>
              <a:lumOff val="-12326"/>
              <a:alpha val="25495"/>
            </a:schemeClr>
          </a:solidFill>
          <a:ln w="190500">
            <a:solidFill>
              <a:schemeClr val="accent4">
                <a:hueOff val="-1247790"/>
                <a:lumOff val="-12326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2" name="Expertise"/>
          <p:cNvSpPr txBox="1"/>
          <p:nvPr/>
        </p:nvSpPr>
        <p:spPr>
          <a:xfrm>
            <a:off x="10464748" y="6867592"/>
            <a:ext cx="343887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Expertise </a:t>
            </a:r>
          </a:p>
        </p:txBody>
      </p:sp>
      <p:sp>
        <p:nvSpPr>
          <p:cNvPr id="353" name="Rounded Rectangle"/>
          <p:cNvSpPr/>
          <p:nvPr/>
        </p:nvSpPr>
        <p:spPr>
          <a:xfrm>
            <a:off x="10227598" y="7729871"/>
            <a:ext cx="3952576" cy="529524"/>
          </a:xfrm>
          <a:prstGeom prst="roundRect">
            <a:avLst>
              <a:gd name="adj" fmla="val 29172"/>
            </a:avLst>
          </a:prstGeom>
          <a:solidFill>
            <a:schemeClr val="accent4">
              <a:hueOff val="-1247790"/>
              <a:lumOff val="-12326"/>
              <a:alpha val="25495"/>
            </a:schemeClr>
          </a:solidFill>
          <a:ln w="190500">
            <a:solidFill>
              <a:schemeClr val="accent4">
                <a:hueOff val="-1247790"/>
                <a:lumOff val="-12326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4" name="Internal Policy"/>
          <p:cNvSpPr txBox="1"/>
          <p:nvPr/>
        </p:nvSpPr>
        <p:spPr>
          <a:xfrm>
            <a:off x="10484450" y="7689833"/>
            <a:ext cx="34388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Internal Policy </a:t>
            </a:r>
          </a:p>
        </p:txBody>
      </p:sp>
      <p:sp>
        <p:nvSpPr>
          <p:cNvPr id="355" name="Rounded Rectangle"/>
          <p:cNvSpPr/>
          <p:nvPr/>
        </p:nvSpPr>
        <p:spPr>
          <a:xfrm>
            <a:off x="16623988" y="1457393"/>
            <a:ext cx="3569471" cy="529523"/>
          </a:xfrm>
          <a:prstGeom prst="roundRect">
            <a:avLst>
              <a:gd name="adj" fmla="val 29172"/>
            </a:avLst>
          </a:prstGeom>
          <a:solidFill>
            <a:schemeClr val="accent6">
              <a:satOff val="-16844"/>
              <a:lumOff val="-30747"/>
              <a:alpha val="25495"/>
            </a:schemeClr>
          </a:solidFill>
          <a:ln w="190500">
            <a:solidFill>
              <a:schemeClr val="accent6">
                <a:satOff val="-16844"/>
                <a:lumOff val="-30747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6" name="Hospital"/>
          <p:cNvSpPr txBox="1"/>
          <p:nvPr/>
        </p:nvSpPr>
        <p:spPr>
          <a:xfrm>
            <a:off x="16610891" y="1358265"/>
            <a:ext cx="359566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Hospital</a:t>
            </a:r>
          </a:p>
        </p:txBody>
      </p:sp>
      <p:sp>
        <p:nvSpPr>
          <p:cNvPr id="357" name="Rounded Rectangle"/>
          <p:cNvSpPr/>
          <p:nvPr/>
        </p:nvSpPr>
        <p:spPr>
          <a:xfrm>
            <a:off x="10207896" y="8560402"/>
            <a:ext cx="3952577" cy="529524"/>
          </a:xfrm>
          <a:prstGeom prst="roundRect">
            <a:avLst>
              <a:gd name="adj" fmla="val 29172"/>
            </a:avLst>
          </a:prstGeom>
          <a:solidFill>
            <a:schemeClr val="accent4">
              <a:hueOff val="-1247790"/>
              <a:lumOff val="-12326"/>
              <a:alpha val="25495"/>
            </a:schemeClr>
          </a:solidFill>
          <a:ln w="190500">
            <a:solidFill>
              <a:schemeClr val="accent4">
                <a:hueOff val="-1247790"/>
                <a:lumOff val="-12326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8" name="External Regulation"/>
          <p:cNvSpPr txBox="1"/>
          <p:nvPr/>
        </p:nvSpPr>
        <p:spPr>
          <a:xfrm>
            <a:off x="10464748" y="8533064"/>
            <a:ext cx="34388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External Regulation</a:t>
            </a:r>
          </a:p>
        </p:txBody>
      </p:sp>
      <p:sp>
        <p:nvSpPr>
          <p:cNvPr id="359" name="B*, Sargeant*. When Should Algorithms Resign? Preprint. 2023."/>
          <p:cNvSpPr txBox="1"/>
          <p:nvPr/>
        </p:nvSpPr>
        <p:spPr>
          <a:xfrm>
            <a:off x="7593964" y="12577233"/>
            <a:ext cx="919607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1"/>
              <a:t>B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*</a:t>
            </a:r>
            <a:r>
              <a:t>, Sargeant*. </a:t>
            </a:r>
            <a:r>
              <a:rPr i="1"/>
              <a:t>When Should Algorithms Resign?</a:t>
            </a:r>
            <a:r>
              <a:t> Preprint. 2023.</a:t>
            </a:r>
          </a:p>
        </p:txBody>
      </p:sp>
      <p:sp>
        <p:nvSpPr>
          <p:cNvPr id="360" name="B*, Chen*, Collins, P. Kamalaruban, Kallina, Weller, Talwalkar. Learning Personalized Decision Support Policies. Under Review. 2023."/>
          <p:cNvSpPr txBox="1"/>
          <p:nvPr/>
        </p:nvSpPr>
        <p:spPr>
          <a:xfrm>
            <a:off x="2785745" y="13097425"/>
            <a:ext cx="188125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B*</a:t>
            </a:r>
            <a:r>
              <a:t>, Chen*, Collins, P. Kamalaruban, Kallina, Weller, Talwalkar. </a:t>
            </a:r>
            <a:r>
              <a:rPr i="1"/>
              <a:t>Learning Personalized Decision Support Policies. </a:t>
            </a:r>
            <a:r>
              <a:t>Under Review. 2023.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7" grpId="9"/>
      <p:bldP build="whole" bldLvl="1" animBg="1" rev="0" advAuto="0" spid="354" grpId="8"/>
      <p:bldP build="whole" bldLvl="1" animBg="1" rev="0" advAuto="0" spid="349" grpId="3"/>
      <p:bldP build="whole" bldLvl="1" animBg="1" rev="0" advAuto="0" spid="352" grpId="6"/>
      <p:bldP build="whole" bldLvl="1" animBg="1" rev="0" advAuto="0" spid="358" grpId="10"/>
      <p:bldP build="whole" bldLvl="1" animBg="1" rev="0" advAuto="0" spid="350" grpId="4"/>
      <p:bldP build="whole" bldLvl="1" animBg="1" rev="0" advAuto="0" spid="347" grpId="1"/>
      <p:bldP build="whole" bldLvl="1" animBg="1" rev="0" advAuto="0" spid="348" grpId="2"/>
      <p:bldP build="whole" bldLvl="1" animBg="1" rev="0" advAuto="0" spid="353" grpId="7"/>
      <p:bldP build="whole" bldLvl="1" animBg="1" rev="0" advAuto="0" spid="351" grpId="5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B*, Sargeant*. When Should Algorithms Resign? Preprint. 2023."/>
          <p:cNvSpPr txBox="1"/>
          <p:nvPr/>
        </p:nvSpPr>
        <p:spPr>
          <a:xfrm>
            <a:off x="7593964" y="12577233"/>
            <a:ext cx="919607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1"/>
              <a:t>B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*</a:t>
            </a:r>
            <a:r>
              <a:t>, Sargeant*. </a:t>
            </a:r>
            <a:r>
              <a:rPr i="1"/>
              <a:t>When Should Algorithms Resign?</a:t>
            </a:r>
            <a:r>
              <a:t> Preprint. 2023.</a:t>
            </a:r>
          </a:p>
        </p:txBody>
      </p:sp>
      <p:sp>
        <p:nvSpPr>
          <p:cNvPr id="363" name="B*, Chen*, Collins, P. Kamalaruban, Kallina, Weller, Talwalkar. Learning Personalized Decision Support Policies. Under Review. 2023."/>
          <p:cNvSpPr txBox="1"/>
          <p:nvPr/>
        </p:nvSpPr>
        <p:spPr>
          <a:xfrm>
            <a:off x="2785745" y="13097425"/>
            <a:ext cx="188125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B*</a:t>
            </a:r>
            <a:r>
              <a:t>, Chen*, Collins, P. Kamalaruban, Kallina, Weller, Talwalkar. </a:t>
            </a:r>
            <a:r>
              <a:rPr i="1"/>
              <a:t>Learning Personalized Decision Support Policies. </a:t>
            </a:r>
            <a:r>
              <a:t>Under Review. 2023.</a:t>
            </a:r>
          </a:p>
        </p:txBody>
      </p:sp>
      <p:sp>
        <p:nvSpPr>
          <p:cNvPr id="364" name="Algorithmic resignation goes beyond the disuse of AI systems."/>
          <p:cNvSpPr txBox="1"/>
          <p:nvPr/>
        </p:nvSpPr>
        <p:spPr>
          <a:xfrm>
            <a:off x="652825" y="3311590"/>
            <a:ext cx="2307834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solidFill>
                  <a:srgbClr val="5696C6"/>
                </a:solidFill>
              </a:rPr>
              <a:t>Algorithmic resignation</a:t>
            </a:r>
            <a:r>
              <a:t> </a:t>
            </a: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goes beyond the disuse of AI systems.</a:t>
            </a:r>
          </a:p>
        </p:txBody>
      </p:sp>
      <p:sp>
        <p:nvSpPr>
          <p:cNvPr id="365" name="It is about embedding governance mechanisms directly within AI systems, guiding when and how these systems should be used or abstained from."/>
          <p:cNvSpPr txBox="1"/>
          <p:nvPr/>
        </p:nvSpPr>
        <p:spPr>
          <a:xfrm>
            <a:off x="6348437" y="6623909"/>
            <a:ext cx="11687126" cy="350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9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It is about embedding </a:t>
            </a:r>
            <a:r>
              <a:t>governance</a:t>
            </a: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 mechanisms directly within AI systems, guiding when and how these systems should be used or abstained from.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5" grpId="2"/>
      <p:bldP build="whole" bldLvl="1" animBg="1" rev="0" advAuto="0" spid="36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368" name="What is Algorithmic Resignation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romanUcPeriod" startAt="1"/>
            </a:pPr>
            <a:r>
              <a:t>What is </a:t>
            </a:r>
            <a:r>
              <a:rPr i="1"/>
              <a:t>Algorithmic Resignation</a:t>
            </a:r>
            <a:r>
              <a:t>?</a:t>
            </a:r>
          </a:p>
          <a:p>
            <a:pPr marL="889000" indent="-889000">
              <a:buClr>
                <a:srgbClr val="929292"/>
              </a:buClr>
              <a:buSzPct val="100000"/>
              <a:buAutoNum type="romanUcPeriod" startAt="1"/>
              <a:defRPr>
                <a:solidFill>
                  <a:srgbClr val="929292"/>
                </a:solidFill>
              </a:defRPr>
            </a:pPr>
            <a:r>
              <a:t>Benefits of </a:t>
            </a:r>
            <a:r>
              <a:rPr i="1"/>
              <a:t>Algorithmic Resignation</a:t>
            </a:r>
            <a:endParaRPr i="1"/>
          </a:p>
          <a:p>
            <a:pPr marL="889000" indent="-889000">
              <a:buClr>
                <a:srgbClr val="929292"/>
              </a:buClr>
              <a:buSzPct val="100000"/>
              <a:buAutoNum type="romanUcPeriod" startAt="1"/>
              <a:defRPr>
                <a:solidFill>
                  <a:srgbClr val="929292"/>
                </a:solidFill>
              </a:defRPr>
            </a:pPr>
            <a:r>
              <a:t>Considerations for </a:t>
            </a:r>
            <a:r>
              <a:rPr i="1"/>
              <a:t>Algorithmic Resignation</a:t>
            </a:r>
            <a:endParaRPr i="1"/>
          </a:p>
          <a:p>
            <a:pPr marL="889000" indent="-889000">
              <a:buClr>
                <a:srgbClr val="929292"/>
              </a:buClr>
              <a:buSzPct val="100000"/>
              <a:buAutoNum type="romanUcPeriod" startAt="1"/>
              <a:defRPr>
                <a:solidFill>
                  <a:srgbClr val="929292"/>
                </a:solidFill>
              </a:defRPr>
            </a:pPr>
            <a:r>
              <a:rPr i="1"/>
              <a:t>Algorithmic Resignation </a:t>
            </a:r>
            <a:r>
              <a:t>in Practice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371" name="What is Algorithmic Resignation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romanUcPeriod" startAt="1"/>
              <a:defRPr>
                <a:solidFill>
                  <a:srgbClr val="929292"/>
                </a:solidFill>
              </a:defRPr>
            </a:pPr>
            <a:r>
              <a:t>What is </a:t>
            </a:r>
            <a:r>
              <a:rPr i="1"/>
              <a:t>Algorithmic Resignation</a:t>
            </a:r>
            <a:r>
              <a:t>?</a:t>
            </a:r>
          </a:p>
          <a:p>
            <a:pPr marL="889000" indent="-889000">
              <a:buClr>
                <a:srgbClr val="000000"/>
              </a:buClr>
              <a:buSzPct val="100000"/>
              <a:buAutoNum type="romanUcPeriod" startAt="1"/>
            </a:pPr>
            <a:r>
              <a:t>Benefits of </a:t>
            </a:r>
            <a:r>
              <a:rPr i="1"/>
              <a:t>Algorithmic Resignation</a:t>
            </a:r>
            <a:endParaRPr i="1"/>
          </a:p>
          <a:p>
            <a:pPr marL="889000" indent="-889000">
              <a:buClr>
                <a:srgbClr val="929292"/>
              </a:buClr>
              <a:buSzPct val="100000"/>
              <a:buAutoNum type="romanUcPeriod" startAt="1"/>
              <a:defRPr>
                <a:solidFill>
                  <a:srgbClr val="929292"/>
                </a:solidFill>
              </a:defRPr>
            </a:pPr>
            <a:r>
              <a:t>Considerations for </a:t>
            </a:r>
            <a:r>
              <a:rPr i="1"/>
              <a:t>Algorithmic Resignation</a:t>
            </a:r>
            <a:endParaRPr i="1"/>
          </a:p>
          <a:p>
            <a:pPr marL="889000" indent="-889000">
              <a:buClr>
                <a:srgbClr val="929292"/>
              </a:buClr>
              <a:buSzPct val="100000"/>
              <a:buAutoNum type="romanUcPeriod" startAt="1"/>
              <a:defRPr>
                <a:solidFill>
                  <a:srgbClr val="929292"/>
                </a:solidFill>
              </a:defRPr>
            </a:pPr>
            <a:r>
              <a:rPr i="1"/>
              <a:t>Algorithmic Resignation </a:t>
            </a:r>
            <a:r>
              <a:t>in Practice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Benefits of Algorithmic Resign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569594">
              <a:lnSpc>
                <a:spcPct val="100000"/>
              </a:lnSpc>
              <a:defRPr spc="0" sz="7728">
                <a:solidFill>
                  <a:srgbClr val="5696C6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Benefits of Algorithmic Resignation</a:t>
            </a:r>
          </a:p>
        </p:txBody>
      </p:sp>
      <p:pic>
        <p:nvPicPr>
          <p:cNvPr id="374" name="piggy-bank.png" descr="piggy-ban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1390" y="4422936"/>
            <a:ext cx="4500717" cy="4500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reputation.png" descr="reputa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4546" y="4422936"/>
            <a:ext cx="4500718" cy="4500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checklist.png" descr="checklis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27702" y="4422936"/>
            <a:ext cx="4500718" cy="4500717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Google Shape;114;p17"/>
          <p:cNvSpPr txBox="1"/>
          <p:nvPr/>
        </p:nvSpPr>
        <p:spPr>
          <a:xfrm>
            <a:off x="838541" y="9595808"/>
            <a:ext cx="5666416" cy="1475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8566" tIns="128566" rIns="128566" bIns="128566" anchor="ctr"/>
          <a:lstStyle>
            <a:lvl1pPr defTabSz="1285875">
              <a:lnSpc>
                <a:spcPct val="115000"/>
              </a:lnSpc>
              <a:defRPr sz="4500">
                <a:solidFill>
                  <a:srgbClr val="5696C6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Economic Efficiency</a:t>
            </a:r>
          </a:p>
        </p:txBody>
      </p:sp>
      <p:sp>
        <p:nvSpPr>
          <p:cNvPr id="378" name="Google Shape;115;p17"/>
          <p:cNvSpPr txBox="1"/>
          <p:nvPr/>
        </p:nvSpPr>
        <p:spPr>
          <a:xfrm>
            <a:off x="9291670" y="9595808"/>
            <a:ext cx="5666415" cy="1475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8566" tIns="128566" rIns="128566" bIns="128566" anchor="ctr"/>
          <a:lstStyle>
            <a:lvl1pPr defTabSz="1285875">
              <a:lnSpc>
                <a:spcPct val="115000"/>
              </a:lnSpc>
              <a:defRPr sz="4500">
                <a:solidFill>
                  <a:srgbClr val="5696C6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Reputational Gain</a:t>
            </a:r>
          </a:p>
        </p:txBody>
      </p:sp>
      <p:sp>
        <p:nvSpPr>
          <p:cNvPr id="379" name="Google Shape;116;p17"/>
          <p:cNvSpPr txBox="1"/>
          <p:nvPr/>
        </p:nvSpPr>
        <p:spPr>
          <a:xfrm>
            <a:off x="17154204" y="9595808"/>
            <a:ext cx="6391253" cy="1475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8566" tIns="128566" rIns="128566" bIns="128566" anchor="ctr"/>
          <a:lstStyle>
            <a:lvl1pPr defTabSz="1285875">
              <a:lnSpc>
                <a:spcPct val="115000"/>
              </a:lnSpc>
              <a:defRPr sz="4500">
                <a:solidFill>
                  <a:srgbClr val="5696C6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Legal Compliance</a:t>
            </a:r>
          </a:p>
        </p:txBody>
      </p:sp>
      <p:sp>
        <p:nvSpPr>
          <p:cNvPr id="380" name="B*, Sargeant*. When Should Algorithms Resign? Preprint. 2023."/>
          <p:cNvSpPr txBox="1"/>
          <p:nvPr/>
        </p:nvSpPr>
        <p:spPr>
          <a:xfrm>
            <a:off x="7593964" y="13097425"/>
            <a:ext cx="919607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1"/>
              <a:t>B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*</a:t>
            </a:r>
            <a:r>
              <a:t>, Sargeant*. </a:t>
            </a:r>
            <a:r>
              <a:rPr i="1"/>
              <a:t>When Should Algorithms Resign?</a:t>
            </a:r>
            <a:r>
              <a:t> Preprint. 2023.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4" grpId="1"/>
      <p:bldP build="whole" bldLvl="1" animBg="1" rev="0" advAuto="0" spid="378" grpId="4"/>
      <p:bldP build="whole" bldLvl="1" animBg="1" rev="0" advAuto="0" spid="376" grpId="5"/>
      <p:bldP build="whole" bldLvl="1" animBg="1" rev="0" advAuto="0" spid="379" grpId="6"/>
      <p:bldP build="whole" bldLvl="1" animBg="1" rev="0" advAuto="0" spid="375" grpId="3"/>
      <p:bldP build="whole" bldLvl="1" animBg="1" rev="0" advAuto="0" spid="377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(Self)-Regulating AI-Assisted…"/>
          <p:cNvSpPr txBox="1"/>
          <p:nvPr>
            <p:ph type="title"/>
          </p:nvPr>
        </p:nvSpPr>
        <p:spPr>
          <a:xfrm>
            <a:off x="1778000" y="2503518"/>
            <a:ext cx="20828000" cy="400089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696C6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(Self)-</a:t>
            </a:r>
            <a:r>
              <a:t>Regulating AI-Assisted </a:t>
            </a:r>
          </a:p>
          <a:p>
            <a:pPr>
              <a:defRPr>
                <a:solidFill>
                  <a:srgbClr val="5696C6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Decision-Making </a:t>
            </a:r>
          </a:p>
        </p:txBody>
      </p:sp>
      <p:sp>
        <p:nvSpPr>
          <p:cNvPr id="168" name="Umang Bhatt…"/>
          <p:cNvSpPr txBox="1"/>
          <p:nvPr>
            <p:ph type="body" sz="quarter" idx="1"/>
          </p:nvPr>
        </p:nvSpPr>
        <p:spPr>
          <a:xfrm>
            <a:off x="2393784" y="7390167"/>
            <a:ext cx="19596431" cy="3314934"/>
          </a:xfrm>
          <a:prstGeom prst="rect">
            <a:avLst/>
          </a:prstGeom>
        </p:spPr>
        <p:txBody>
          <a:bodyPr/>
          <a:lstStyle/>
          <a:p>
            <a:pPr algn="l">
              <a:defRPr b="1" sz="35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Umang Bhatt</a:t>
            </a:r>
          </a:p>
          <a:p>
            <a:pPr algn="l">
              <a:defRPr i="1" sz="35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latin typeface="Avenir Next Medium"/>
                <a:ea typeface="Avenir Next Medium"/>
                <a:cs typeface="Avenir Next Medium"/>
                <a:sym typeface="Avenir Next Medium"/>
              </a:rPr>
              <a:t>Assistant Professor/Faculty Fellow</a:t>
            </a:r>
            <a:r>
              <a:t>, </a:t>
            </a:r>
            <a:r>
              <a:rPr i="0"/>
              <a:t>New York University</a:t>
            </a:r>
          </a:p>
          <a:p>
            <a:pPr algn="l">
              <a:defRPr i="1" sz="35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latin typeface="Avenir Next Medium"/>
                <a:ea typeface="Avenir Next Medium"/>
                <a:cs typeface="Avenir Next Medium"/>
                <a:sym typeface="Avenir Next Medium"/>
              </a:rPr>
              <a:t>Research Associate</a:t>
            </a:r>
            <a:r>
              <a:t>, </a:t>
            </a:r>
            <a:r>
              <a:rPr i="0"/>
              <a:t>The Alan Turing Institute</a:t>
            </a:r>
          </a:p>
          <a:p>
            <a:pPr algn="l">
              <a:defRPr i="1" sz="35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latin typeface="Avenir Next Medium"/>
                <a:ea typeface="Avenir Next Medium"/>
                <a:cs typeface="Avenir Next Medium"/>
                <a:sym typeface="Avenir Next Medium"/>
              </a:rPr>
              <a:t>Associate Fellow</a:t>
            </a:r>
            <a:r>
              <a:t>, </a:t>
            </a:r>
            <a:r>
              <a:rPr i="0"/>
              <a:t>Leverhulme Center for the Future of Intelligence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8850" y="11121950"/>
            <a:ext cx="2595567" cy="1097034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@umangsbhatt…"/>
          <p:cNvSpPr txBox="1"/>
          <p:nvPr/>
        </p:nvSpPr>
        <p:spPr>
          <a:xfrm>
            <a:off x="18751356" y="8387234"/>
            <a:ext cx="462064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825500">
              <a:defRPr sz="35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@umangsbhatt</a:t>
            </a:r>
          </a:p>
          <a:p>
            <a:pPr algn="l" defTabSz="825500">
              <a:defRPr sz="35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u="sng">
                <a:hlinkClick r:id="rId3" invalidUrl="" action="" tgtFrame="" tooltip="" history="1" highlightClick="0" endSnd="0"/>
              </a:rPr>
              <a:t>umangbhatt@nyu.edu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32217" y="11010031"/>
            <a:ext cx="1320801" cy="132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449" t="0" r="75995" b="0"/>
          <a:stretch>
            <a:fillRect/>
          </a:stretch>
        </p:blipFill>
        <p:spPr>
          <a:xfrm>
            <a:off x="14122634" y="10012964"/>
            <a:ext cx="1429102" cy="3314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383" name="What is Algorithmic Resignation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romanUcPeriod" startAt="1"/>
              <a:defRPr>
                <a:solidFill>
                  <a:srgbClr val="929292"/>
                </a:solidFill>
              </a:defRPr>
            </a:pPr>
            <a:r>
              <a:t>What is </a:t>
            </a:r>
            <a:r>
              <a:rPr i="1"/>
              <a:t>Algorithmic Resignation</a:t>
            </a:r>
            <a:r>
              <a:t>?</a:t>
            </a:r>
          </a:p>
          <a:p>
            <a:pPr marL="889000" indent="-889000">
              <a:buClr>
                <a:srgbClr val="000000"/>
              </a:buClr>
              <a:buSzPct val="100000"/>
              <a:buAutoNum type="romanUcPeriod" startAt="1"/>
            </a:pPr>
            <a:r>
              <a:t>Benefits of </a:t>
            </a:r>
            <a:r>
              <a:rPr i="1"/>
              <a:t>Algorithmic Resignation</a:t>
            </a:r>
            <a:endParaRPr i="1"/>
          </a:p>
          <a:p>
            <a:pPr marL="889000" indent="-889000">
              <a:buClr>
                <a:srgbClr val="929292"/>
              </a:buClr>
              <a:buSzPct val="100000"/>
              <a:buAutoNum type="romanUcPeriod" startAt="1"/>
              <a:defRPr>
                <a:solidFill>
                  <a:srgbClr val="929292"/>
                </a:solidFill>
              </a:defRPr>
            </a:pPr>
            <a:r>
              <a:t>Considerations for </a:t>
            </a:r>
            <a:r>
              <a:rPr i="1"/>
              <a:t>Algorithmic Resignation</a:t>
            </a:r>
            <a:endParaRPr i="1"/>
          </a:p>
          <a:p>
            <a:pPr marL="889000" indent="-889000">
              <a:buClr>
                <a:srgbClr val="929292"/>
              </a:buClr>
              <a:buSzPct val="100000"/>
              <a:buAutoNum type="romanUcPeriod" startAt="1"/>
              <a:defRPr>
                <a:solidFill>
                  <a:srgbClr val="929292"/>
                </a:solidFill>
              </a:defRPr>
            </a:pPr>
            <a:r>
              <a:rPr i="1"/>
              <a:t>Algorithmic Resignation </a:t>
            </a:r>
            <a:r>
              <a:t>in Practice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386" name="What is Algorithmic Resignation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romanUcPeriod" startAt="1"/>
              <a:defRPr>
                <a:solidFill>
                  <a:srgbClr val="929292"/>
                </a:solidFill>
              </a:defRPr>
            </a:pPr>
            <a:r>
              <a:t>What is </a:t>
            </a:r>
            <a:r>
              <a:rPr i="1"/>
              <a:t>Algorithmic Resignation</a:t>
            </a:r>
            <a:r>
              <a:t>?</a:t>
            </a:r>
          </a:p>
          <a:p>
            <a:pPr marL="889000" indent="-889000">
              <a:buClr>
                <a:srgbClr val="929292"/>
              </a:buClr>
              <a:buSzPct val="100000"/>
              <a:buAutoNum type="romanUcPeriod" startAt="1"/>
              <a:defRPr>
                <a:solidFill>
                  <a:srgbClr val="929292"/>
                </a:solidFill>
              </a:defRPr>
            </a:pPr>
            <a:r>
              <a:t>Benefits of </a:t>
            </a:r>
            <a:r>
              <a:rPr i="1"/>
              <a:t>Algorithmic Resignation</a:t>
            </a:r>
            <a:endParaRPr i="1"/>
          </a:p>
          <a:p>
            <a:pPr marL="889000" indent="-889000">
              <a:buClr>
                <a:srgbClr val="000000"/>
              </a:buClr>
              <a:buSzPct val="100000"/>
              <a:buAutoNum type="romanUcPeriod" startAt="1"/>
            </a:pPr>
            <a:r>
              <a:t>Considerations for </a:t>
            </a:r>
            <a:r>
              <a:rPr i="1"/>
              <a:t>Algorithmic Resignation</a:t>
            </a:r>
            <a:endParaRPr i="1"/>
          </a:p>
          <a:p>
            <a:pPr marL="889000" indent="-889000">
              <a:buClr>
                <a:srgbClr val="929292"/>
              </a:buClr>
              <a:buSzPct val="100000"/>
              <a:buAutoNum type="romanUcPeriod" startAt="1"/>
              <a:defRPr>
                <a:solidFill>
                  <a:srgbClr val="929292"/>
                </a:solidFill>
              </a:defRPr>
            </a:pPr>
            <a:r>
              <a:rPr i="1"/>
              <a:t>Algorithmic Resignation </a:t>
            </a:r>
            <a:r>
              <a:t>in Practice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wall.png" descr="w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1390" y="4422936"/>
            <a:ext cx="4500717" cy="4500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networking.png" descr="network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4546" y="4422936"/>
            <a:ext cx="4500718" cy="4500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easy-use.png" descr="easy-u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27703" y="4422936"/>
            <a:ext cx="4500717" cy="4500717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Google Shape;114;p17"/>
          <p:cNvSpPr txBox="1"/>
          <p:nvPr/>
        </p:nvSpPr>
        <p:spPr>
          <a:xfrm>
            <a:off x="838541" y="9595808"/>
            <a:ext cx="5666416" cy="1934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8566" tIns="128566" rIns="128566" bIns="128566" anchor="ctr"/>
          <a:lstStyle>
            <a:lvl1pPr defTabSz="1285875">
              <a:lnSpc>
                <a:spcPct val="115000"/>
              </a:lnSpc>
              <a:defRPr sz="4500">
                <a:solidFill>
                  <a:srgbClr val="5696C6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Directionality of Selectivity</a:t>
            </a:r>
          </a:p>
        </p:txBody>
      </p:sp>
      <p:sp>
        <p:nvSpPr>
          <p:cNvPr id="392" name="Google Shape;115;p17"/>
          <p:cNvSpPr txBox="1"/>
          <p:nvPr/>
        </p:nvSpPr>
        <p:spPr>
          <a:xfrm>
            <a:off x="9291670" y="9595808"/>
            <a:ext cx="5666415" cy="184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8566" tIns="128566" rIns="128566" bIns="128566" anchor="ctr"/>
          <a:lstStyle>
            <a:lvl1pPr defTabSz="1285875">
              <a:lnSpc>
                <a:spcPct val="115000"/>
              </a:lnSpc>
              <a:defRPr sz="4500">
                <a:solidFill>
                  <a:srgbClr val="5696C6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Stakeholder Incentives </a:t>
            </a:r>
          </a:p>
        </p:txBody>
      </p:sp>
      <p:sp>
        <p:nvSpPr>
          <p:cNvPr id="393" name="Google Shape;116;p17"/>
          <p:cNvSpPr txBox="1"/>
          <p:nvPr/>
        </p:nvSpPr>
        <p:spPr>
          <a:xfrm>
            <a:off x="17154204" y="9595808"/>
            <a:ext cx="6391253" cy="1475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8566" tIns="128566" rIns="128566" bIns="128566" anchor="ctr"/>
          <a:lstStyle>
            <a:lvl1pPr defTabSz="1285875">
              <a:lnSpc>
                <a:spcPct val="115000"/>
              </a:lnSpc>
              <a:defRPr sz="4500">
                <a:solidFill>
                  <a:srgbClr val="5696C6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Level of Engagement</a:t>
            </a:r>
          </a:p>
        </p:txBody>
      </p:sp>
      <p:sp>
        <p:nvSpPr>
          <p:cNvPr id="394" name="B*, Sargeant*. When Should Algorithms Resign? Preprint. 2023."/>
          <p:cNvSpPr txBox="1"/>
          <p:nvPr/>
        </p:nvSpPr>
        <p:spPr>
          <a:xfrm>
            <a:off x="7593964" y="13097425"/>
            <a:ext cx="919607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1"/>
              <a:t>B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*</a:t>
            </a:r>
            <a:r>
              <a:t>, Sargeant*. </a:t>
            </a:r>
            <a:r>
              <a:rPr i="1"/>
              <a:t>When Should Algorithms Resign?</a:t>
            </a:r>
            <a:r>
              <a:t> Preprint. 2023.</a:t>
            </a:r>
          </a:p>
        </p:txBody>
      </p:sp>
      <p:sp>
        <p:nvSpPr>
          <p:cNvPr id="395" name="Considerations for Algorithmic Resign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569594">
              <a:lnSpc>
                <a:spcPct val="100000"/>
              </a:lnSpc>
              <a:defRPr spc="0" sz="7728">
                <a:solidFill>
                  <a:srgbClr val="5696C6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Considerations for Algorithmic Resignation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3" grpId="6"/>
      <p:bldP build="whole" bldLvl="1" animBg="1" rev="0" advAuto="0" spid="390" grpId="5"/>
      <p:bldP build="whole" bldLvl="1" animBg="1" rev="0" advAuto="0" spid="389" grpId="3"/>
      <p:bldP build="whole" bldLvl="1" animBg="1" rev="0" advAuto="0" spid="391" grpId="2"/>
      <p:bldP build="whole" bldLvl="1" animBg="1" rev="0" advAuto="0" spid="392" grpId="4"/>
      <p:bldP build="whole" bldLvl="1" animBg="1" rev="0" advAuto="0" spid="38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398" name="What is Algorithmic Resignation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romanUcPeriod" startAt="1"/>
              <a:defRPr>
                <a:solidFill>
                  <a:srgbClr val="929292"/>
                </a:solidFill>
              </a:defRPr>
            </a:pPr>
            <a:r>
              <a:t>What is </a:t>
            </a:r>
            <a:r>
              <a:rPr i="1"/>
              <a:t>Algorithmic Resignation</a:t>
            </a:r>
            <a:r>
              <a:t>?</a:t>
            </a:r>
          </a:p>
          <a:p>
            <a:pPr marL="889000" indent="-889000">
              <a:buClr>
                <a:srgbClr val="929292"/>
              </a:buClr>
              <a:buSzPct val="100000"/>
              <a:buAutoNum type="romanUcPeriod" startAt="1"/>
              <a:defRPr>
                <a:solidFill>
                  <a:srgbClr val="929292"/>
                </a:solidFill>
              </a:defRPr>
            </a:pPr>
            <a:r>
              <a:t>Benefits of </a:t>
            </a:r>
            <a:r>
              <a:rPr i="1"/>
              <a:t>Algorithmic Resignation</a:t>
            </a:r>
            <a:endParaRPr i="1"/>
          </a:p>
          <a:p>
            <a:pPr marL="889000" indent="-889000">
              <a:buClr>
                <a:srgbClr val="000000"/>
              </a:buClr>
              <a:buSzPct val="100000"/>
              <a:buAutoNum type="romanUcPeriod" startAt="1"/>
            </a:pPr>
            <a:r>
              <a:t>Considerations for </a:t>
            </a:r>
            <a:r>
              <a:rPr i="1"/>
              <a:t>Algorithmic Resignation</a:t>
            </a:r>
            <a:endParaRPr i="1"/>
          </a:p>
          <a:p>
            <a:pPr marL="889000" indent="-889000">
              <a:buClr>
                <a:srgbClr val="929292"/>
              </a:buClr>
              <a:buSzPct val="100000"/>
              <a:buAutoNum type="romanUcPeriod" startAt="1"/>
              <a:defRPr>
                <a:solidFill>
                  <a:srgbClr val="929292"/>
                </a:solidFill>
              </a:defRPr>
            </a:pPr>
            <a:r>
              <a:rPr i="1"/>
              <a:t>Algorithmic Resignation </a:t>
            </a:r>
            <a:r>
              <a:t>in Practice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401" name="What is Algorithmic Resignation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romanUcPeriod" startAt="1"/>
              <a:defRPr>
                <a:solidFill>
                  <a:srgbClr val="929292"/>
                </a:solidFill>
              </a:defRPr>
            </a:pPr>
            <a:r>
              <a:t>What is </a:t>
            </a:r>
            <a:r>
              <a:rPr i="1"/>
              <a:t>Algorithmic Resignation</a:t>
            </a:r>
            <a:r>
              <a:t>?</a:t>
            </a:r>
          </a:p>
          <a:p>
            <a:pPr marL="889000" indent="-889000">
              <a:buClr>
                <a:srgbClr val="929292"/>
              </a:buClr>
              <a:buSzPct val="100000"/>
              <a:buAutoNum type="romanUcPeriod" startAt="1"/>
              <a:defRPr>
                <a:solidFill>
                  <a:srgbClr val="929292"/>
                </a:solidFill>
              </a:defRPr>
            </a:pPr>
            <a:r>
              <a:t>Benefits of </a:t>
            </a:r>
            <a:r>
              <a:rPr i="1"/>
              <a:t>Algorithmic Resignation</a:t>
            </a:r>
            <a:endParaRPr i="1"/>
          </a:p>
          <a:p>
            <a:pPr marL="889000" indent="-889000">
              <a:buClr>
                <a:srgbClr val="929292"/>
              </a:buClr>
              <a:buSzPct val="100000"/>
              <a:buAutoNum type="romanUcPeriod" startAt="1"/>
              <a:defRPr>
                <a:solidFill>
                  <a:srgbClr val="929292"/>
                </a:solidFill>
              </a:defRPr>
            </a:pPr>
            <a:r>
              <a:t>Considerations for </a:t>
            </a:r>
            <a:r>
              <a:rPr i="1"/>
              <a:t>Algorithmic Resignation</a:t>
            </a:r>
            <a:endParaRPr i="1"/>
          </a:p>
          <a:p>
            <a:pPr marL="889000" indent="-889000">
              <a:buClr>
                <a:srgbClr val="000000"/>
              </a:buClr>
              <a:buSzPct val="100000"/>
              <a:buAutoNum type="romanUcPeriod" startAt="1"/>
            </a:pPr>
            <a:r>
              <a:rPr i="1"/>
              <a:t>Algorithmic Resignation </a:t>
            </a:r>
            <a:r>
              <a:t>in Practice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Why am I discussing this with a room full of lawyers?"/>
          <p:cNvSpPr txBox="1"/>
          <p:nvPr>
            <p:ph type="title"/>
          </p:nvPr>
        </p:nvSpPr>
        <p:spPr>
          <a:xfrm>
            <a:off x="1206500" y="4806793"/>
            <a:ext cx="21971001" cy="4102414"/>
          </a:xfrm>
          <a:prstGeom prst="rect">
            <a:avLst/>
          </a:prstGeom>
        </p:spPr>
        <p:txBody>
          <a:bodyPr/>
          <a:lstStyle>
            <a:lvl1pPr algn="ctr" defTabSz="825500">
              <a:lnSpc>
                <a:spcPct val="100000"/>
              </a:lnSpc>
              <a:defRPr spc="0" sz="11200">
                <a:solidFill>
                  <a:srgbClr val="5696C6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Why am I discussing this with a room full of lawyers?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Algorithmic Resignatio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218888">
              <a:defRPr spc="-154" sz="7735">
                <a:solidFill>
                  <a:srgbClr val="5696C6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Algorithmic Resignation…</a:t>
            </a:r>
          </a:p>
        </p:txBody>
      </p:sp>
      <p:sp>
        <p:nvSpPr>
          <p:cNvPr id="406" name="Enables a new mechanism for self-regulating within organizations (e.g., corporate compliance can establish policies to restrict use of AI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89000" indent="-889000">
              <a:lnSpc>
                <a:spcPct val="100000"/>
              </a:lnSpc>
              <a:buSzPct val="100000"/>
              <a:buAutoNum type="arabicPeriod" startAt="1"/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Enables a new mechanism for </a:t>
            </a:r>
            <a:r>
              <a:rPr>
                <a:solidFill>
                  <a:srgbClr val="5696C6"/>
                </a:solidFill>
              </a:rPr>
              <a:t>self-regulating</a:t>
            </a:r>
            <a:r>
              <a:t> within organizations (e.g., corporate compliance can establish policies to restrict use of AI)</a:t>
            </a:r>
          </a:p>
          <a:p>
            <a:pPr marL="889000" indent="-889000">
              <a:lnSpc>
                <a:spcPct val="100000"/>
              </a:lnSpc>
              <a:buSzPct val="100000"/>
              <a:buAutoNum type="arabicPeriod" startAt="1"/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Orchestrates human-machine collaboration to improve </a:t>
            </a:r>
            <a:r>
              <a:rPr>
                <a:solidFill>
                  <a:srgbClr val="5696C6"/>
                </a:solidFill>
              </a:rPr>
              <a:t>outcomes</a:t>
            </a:r>
            <a:r>
              <a:t> and processes (e.g., AI-powered content moderation tools may only escalate content to human moderators as and when needed)</a:t>
            </a:r>
          </a:p>
          <a:p>
            <a:pPr marL="889000" indent="-889000">
              <a:lnSpc>
                <a:spcPct val="100000"/>
              </a:lnSpc>
              <a:buSzPct val="100000"/>
              <a:buAutoNum type="arabicPeriod" startAt="1"/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Warrants clever interpretation of regulation like GDPR’s “automated processing” since AI may now be invoked </a:t>
            </a:r>
            <a:r>
              <a:rPr>
                <a:solidFill>
                  <a:srgbClr val="5696C6"/>
                </a:solidFill>
              </a:rPr>
              <a:t>selectively</a:t>
            </a:r>
            <a:r>
              <a:t> (e.g., counsel can argue that AI was not used since it resigned in favor of human judgement)</a:t>
            </a:r>
          </a:p>
        </p:txBody>
      </p:sp>
      <p:sp>
        <p:nvSpPr>
          <p:cNvPr id="407" name="B*, Sargeant*. When Should Algorithms Resign? Preprint. 2023."/>
          <p:cNvSpPr txBox="1"/>
          <p:nvPr/>
        </p:nvSpPr>
        <p:spPr>
          <a:xfrm>
            <a:off x="7593964" y="13097425"/>
            <a:ext cx="919607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1"/>
              <a:t>B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*</a:t>
            </a:r>
            <a:r>
              <a:t>, Sargeant*. </a:t>
            </a:r>
            <a:r>
              <a:rPr i="1"/>
              <a:t>When Should Algorithms Resign?</a:t>
            </a:r>
            <a:r>
              <a:t> Preprint. 2023.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ounded Rectangle"/>
          <p:cNvSpPr/>
          <p:nvPr/>
        </p:nvSpPr>
        <p:spPr>
          <a:xfrm>
            <a:off x="2726674" y="4299471"/>
            <a:ext cx="4912602" cy="5758542"/>
          </a:xfrm>
          <a:prstGeom prst="roundRect">
            <a:avLst>
              <a:gd name="adj" fmla="val 15000"/>
            </a:avLst>
          </a:prstGeom>
          <a:solidFill>
            <a:schemeClr val="accent1">
              <a:hueOff val="114395"/>
              <a:lumOff val="-24975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410" name="neural-network.png" descr="neural-net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9271" y="5482004"/>
            <a:ext cx="4347409" cy="4347409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ChatGPT"/>
          <p:cNvSpPr txBox="1"/>
          <p:nvPr/>
        </p:nvSpPr>
        <p:spPr>
          <a:xfrm>
            <a:off x="3012838" y="4451871"/>
            <a:ext cx="434027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ChatGPT</a:t>
            </a:r>
          </a:p>
        </p:txBody>
      </p:sp>
      <p:pic>
        <p:nvPicPr>
          <p:cNvPr id="412" name="user-icon.png" descr="user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7605" y="3373749"/>
            <a:ext cx="2548792" cy="2548791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Rounded Rectangle"/>
          <p:cNvSpPr/>
          <p:nvPr/>
        </p:nvSpPr>
        <p:spPr>
          <a:xfrm>
            <a:off x="10707158" y="2178976"/>
            <a:ext cx="2985966" cy="4091645"/>
          </a:xfrm>
          <a:prstGeom prst="roundRect">
            <a:avLst>
              <a:gd name="adj" fmla="val 17535"/>
            </a:avLst>
          </a:prstGeom>
          <a:solidFill>
            <a:schemeClr val="accent6">
              <a:satOff val="-16844"/>
              <a:lumOff val="-30747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4" name="Paralegal"/>
          <p:cNvSpPr txBox="1"/>
          <p:nvPr/>
        </p:nvSpPr>
        <p:spPr>
          <a:xfrm>
            <a:off x="10794966" y="2226940"/>
            <a:ext cx="279406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Paralegal</a:t>
            </a:r>
          </a:p>
        </p:txBody>
      </p:sp>
      <p:sp>
        <p:nvSpPr>
          <p:cNvPr id="415" name="Rounded Rectangle"/>
          <p:cNvSpPr/>
          <p:nvPr/>
        </p:nvSpPr>
        <p:spPr>
          <a:xfrm>
            <a:off x="3752656" y="1842812"/>
            <a:ext cx="2795466" cy="529524"/>
          </a:xfrm>
          <a:prstGeom prst="roundRect">
            <a:avLst>
              <a:gd name="adj" fmla="val 29172"/>
            </a:avLst>
          </a:prstGeom>
          <a:solidFill>
            <a:schemeClr val="accent4">
              <a:hueOff val="-1247790"/>
              <a:lumOff val="-12326"/>
              <a:alpha val="25495"/>
            </a:schemeClr>
          </a:solidFill>
          <a:ln w="190500">
            <a:solidFill>
              <a:schemeClr val="accent4">
                <a:hueOff val="-1247790"/>
                <a:lumOff val="-12326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6" name="Full Access"/>
          <p:cNvSpPr txBox="1"/>
          <p:nvPr/>
        </p:nvSpPr>
        <p:spPr>
          <a:xfrm>
            <a:off x="3385144" y="1743685"/>
            <a:ext cx="359566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Full Access</a:t>
            </a:r>
          </a:p>
        </p:txBody>
      </p:sp>
      <p:sp>
        <p:nvSpPr>
          <p:cNvPr id="417" name="Line"/>
          <p:cNvSpPr/>
          <p:nvPr/>
        </p:nvSpPr>
        <p:spPr>
          <a:xfrm flipV="1">
            <a:off x="12192000" y="6175434"/>
            <a:ext cx="1" cy="2502455"/>
          </a:xfrm>
          <a:prstGeom prst="line">
            <a:avLst/>
          </a:prstGeom>
          <a:ln w="190500">
            <a:solidFill>
              <a:schemeClr val="accent4">
                <a:hueOff val="-1247790"/>
                <a:lumOff val="-12326"/>
                <a:alpha val="25000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18" name="user-icon.png" descr="user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5745" y="9866835"/>
            <a:ext cx="2548792" cy="2548791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Rounded Rectangle"/>
          <p:cNvSpPr/>
          <p:nvPr/>
        </p:nvSpPr>
        <p:spPr>
          <a:xfrm>
            <a:off x="10699017" y="8582702"/>
            <a:ext cx="2985966" cy="4091644"/>
          </a:xfrm>
          <a:prstGeom prst="roundRect">
            <a:avLst>
              <a:gd name="adj" fmla="val 17535"/>
            </a:avLst>
          </a:prstGeom>
          <a:solidFill>
            <a:schemeClr val="accent6">
              <a:satOff val="-16844"/>
              <a:lumOff val="-30747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0" name="Associate"/>
          <p:cNvSpPr txBox="1"/>
          <p:nvPr/>
        </p:nvSpPr>
        <p:spPr>
          <a:xfrm>
            <a:off x="10878201" y="8741548"/>
            <a:ext cx="279406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Associate</a:t>
            </a:r>
          </a:p>
        </p:txBody>
      </p:sp>
      <p:sp>
        <p:nvSpPr>
          <p:cNvPr id="421" name="Rounded Rectangle"/>
          <p:cNvSpPr/>
          <p:nvPr/>
        </p:nvSpPr>
        <p:spPr>
          <a:xfrm>
            <a:off x="3901664" y="2898223"/>
            <a:ext cx="2358291" cy="529523"/>
          </a:xfrm>
          <a:prstGeom prst="roundRect">
            <a:avLst>
              <a:gd name="adj" fmla="val 29172"/>
            </a:avLst>
          </a:prstGeom>
          <a:solidFill>
            <a:schemeClr val="accent4">
              <a:alpha val="25495"/>
            </a:schemeClr>
          </a:solidFill>
          <a:ln w="190500">
            <a:solidFill>
              <a:schemeClr val="accent4"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2" name="No Access"/>
          <p:cNvSpPr txBox="1"/>
          <p:nvPr/>
        </p:nvSpPr>
        <p:spPr>
          <a:xfrm>
            <a:off x="3900961" y="2799095"/>
            <a:ext cx="2359697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No Access</a:t>
            </a:r>
          </a:p>
        </p:txBody>
      </p:sp>
      <p:sp>
        <p:nvSpPr>
          <p:cNvPr id="423" name="Line"/>
          <p:cNvSpPr/>
          <p:nvPr/>
        </p:nvSpPr>
        <p:spPr>
          <a:xfrm flipH="1" flipV="1">
            <a:off x="13680315" y="9147948"/>
            <a:ext cx="5896426" cy="1"/>
          </a:xfrm>
          <a:prstGeom prst="line">
            <a:avLst/>
          </a:prstGeom>
          <a:ln w="190500">
            <a:solidFill>
              <a:schemeClr val="accent4">
                <a:alpha val="25000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4" name="Line"/>
          <p:cNvSpPr/>
          <p:nvPr/>
        </p:nvSpPr>
        <p:spPr>
          <a:xfrm>
            <a:off x="7613437" y="7426661"/>
            <a:ext cx="4486962" cy="1"/>
          </a:xfrm>
          <a:prstGeom prst="line">
            <a:avLst/>
          </a:prstGeom>
          <a:ln w="190500">
            <a:solidFill>
              <a:schemeClr val="accent4">
                <a:hueOff val="-1247790"/>
                <a:lumOff val="-12326"/>
                <a:alpha val="2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5" name="Rounded Rectangle"/>
          <p:cNvSpPr/>
          <p:nvPr/>
        </p:nvSpPr>
        <p:spPr>
          <a:xfrm>
            <a:off x="10407265" y="1341883"/>
            <a:ext cx="3569470" cy="529524"/>
          </a:xfrm>
          <a:prstGeom prst="roundRect">
            <a:avLst>
              <a:gd name="adj" fmla="val 29172"/>
            </a:avLst>
          </a:prstGeom>
          <a:solidFill>
            <a:schemeClr val="accent6">
              <a:satOff val="-16844"/>
              <a:lumOff val="-30747"/>
              <a:alpha val="25495"/>
            </a:schemeClr>
          </a:solidFill>
          <a:ln w="190500">
            <a:solidFill>
              <a:schemeClr val="accent6">
                <a:satOff val="-16844"/>
                <a:lumOff val="-30747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6" name="Firm LLP"/>
          <p:cNvSpPr txBox="1"/>
          <p:nvPr/>
        </p:nvSpPr>
        <p:spPr>
          <a:xfrm>
            <a:off x="10394168" y="1242756"/>
            <a:ext cx="359566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Firm LLP</a:t>
            </a:r>
          </a:p>
        </p:txBody>
      </p:sp>
      <p:sp>
        <p:nvSpPr>
          <p:cNvPr id="427" name="B*, Sargeant*. When Should Algorithms Resign? Preprint. 2023."/>
          <p:cNvSpPr txBox="1"/>
          <p:nvPr/>
        </p:nvSpPr>
        <p:spPr>
          <a:xfrm>
            <a:off x="7593964" y="13097424"/>
            <a:ext cx="919607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1"/>
              <a:t>B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*</a:t>
            </a:r>
            <a:r>
              <a:t>, Sargeant*. </a:t>
            </a:r>
            <a:r>
              <a:rPr i="1"/>
              <a:t>When Should Algorithms Resign?</a:t>
            </a:r>
            <a:r>
              <a:t> Preprint. 2023.</a:t>
            </a:r>
          </a:p>
        </p:txBody>
      </p:sp>
      <p:sp>
        <p:nvSpPr>
          <p:cNvPr id="428" name="Line"/>
          <p:cNvSpPr/>
          <p:nvPr/>
        </p:nvSpPr>
        <p:spPr>
          <a:xfrm>
            <a:off x="13680315" y="5835203"/>
            <a:ext cx="5896426" cy="1"/>
          </a:xfrm>
          <a:prstGeom prst="line">
            <a:avLst/>
          </a:prstGeom>
          <a:ln w="190500">
            <a:solidFill>
              <a:schemeClr val="accent4">
                <a:hueOff val="-1247790"/>
                <a:lumOff val="-12326"/>
                <a:alpha val="2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29" name="user-icon.png" descr="user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91129" y="6575612"/>
            <a:ext cx="2548791" cy="2548791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Rounded Rectangle"/>
          <p:cNvSpPr/>
          <p:nvPr/>
        </p:nvSpPr>
        <p:spPr>
          <a:xfrm>
            <a:off x="19472541" y="5380839"/>
            <a:ext cx="2985967" cy="4091645"/>
          </a:xfrm>
          <a:prstGeom prst="roundRect">
            <a:avLst>
              <a:gd name="adj" fmla="val 17535"/>
            </a:avLst>
          </a:prstGeom>
          <a:solidFill>
            <a:schemeClr val="accent3">
              <a:hueOff val="914338"/>
              <a:satOff val="31515"/>
              <a:lumOff val="-30790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1" name="Client"/>
          <p:cNvSpPr txBox="1"/>
          <p:nvPr/>
        </p:nvSpPr>
        <p:spPr>
          <a:xfrm>
            <a:off x="19568490" y="5428803"/>
            <a:ext cx="279406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432" name="Rounded Rectangle"/>
          <p:cNvSpPr/>
          <p:nvPr/>
        </p:nvSpPr>
        <p:spPr>
          <a:xfrm>
            <a:off x="14653563" y="9583548"/>
            <a:ext cx="3374078" cy="529524"/>
          </a:xfrm>
          <a:prstGeom prst="roundRect">
            <a:avLst>
              <a:gd name="adj" fmla="val 29172"/>
            </a:avLst>
          </a:prstGeom>
          <a:solidFill>
            <a:schemeClr val="accent4">
              <a:alpha val="25495"/>
            </a:schemeClr>
          </a:solidFill>
          <a:ln w="190500">
            <a:solidFill>
              <a:schemeClr val="accent4"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3" name="Legal Advice"/>
          <p:cNvSpPr txBox="1"/>
          <p:nvPr/>
        </p:nvSpPr>
        <p:spPr>
          <a:xfrm>
            <a:off x="14836894" y="9486360"/>
            <a:ext cx="312647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Legal Advice</a:t>
            </a:r>
          </a:p>
        </p:txBody>
      </p:sp>
      <p:sp>
        <p:nvSpPr>
          <p:cNvPr id="434" name="Rounded Rectangle"/>
          <p:cNvSpPr/>
          <p:nvPr/>
        </p:nvSpPr>
        <p:spPr>
          <a:xfrm>
            <a:off x="14251899" y="4881069"/>
            <a:ext cx="4296462" cy="529523"/>
          </a:xfrm>
          <a:prstGeom prst="roundRect">
            <a:avLst>
              <a:gd name="adj" fmla="val 29172"/>
            </a:avLst>
          </a:prstGeom>
          <a:solidFill>
            <a:schemeClr val="accent4">
              <a:hueOff val="-1247790"/>
              <a:lumOff val="-12326"/>
              <a:alpha val="25495"/>
            </a:schemeClr>
          </a:solidFill>
          <a:ln w="190500">
            <a:solidFill>
              <a:schemeClr val="accent4">
                <a:hueOff val="-1247790"/>
                <a:lumOff val="-12326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5" name="Legal Information"/>
          <p:cNvSpPr txBox="1"/>
          <p:nvPr/>
        </p:nvSpPr>
        <p:spPr>
          <a:xfrm>
            <a:off x="14312093" y="4783880"/>
            <a:ext cx="417607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Legal Information</a:t>
            </a:r>
          </a:p>
        </p:txBody>
      </p:sp>
      <p:sp>
        <p:nvSpPr>
          <p:cNvPr id="436" name="Rounded Rectangle"/>
          <p:cNvSpPr/>
          <p:nvPr/>
        </p:nvSpPr>
        <p:spPr>
          <a:xfrm>
            <a:off x="14615394" y="7163838"/>
            <a:ext cx="3569471" cy="529524"/>
          </a:xfrm>
          <a:prstGeom prst="roundRect">
            <a:avLst>
              <a:gd name="adj" fmla="val 29172"/>
            </a:avLst>
          </a:prstGeom>
          <a:solidFill>
            <a:schemeClr val="accent6">
              <a:satOff val="-16844"/>
              <a:lumOff val="-30747"/>
              <a:alpha val="25495"/>
            </a:schemeClr>
          </a:solidFill>
          <a:ln w="190500">
            <a:solidFill>
              <a:schemeClr val="accent6">
                <a:satOff val="-16844"/>
                <a:lumOff val="-30747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7" name="Internal Policy"/>
          <p:cNvSpPr txBox="1"/>
          <p:nvPr/>
        </p:nvSpPr>
        <p:spPr>
          <a:xfrm>
            <a:off x="14602297" y="7064711"/>
            <a:ext cx="359566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Internal Policy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5" grpId="10"/>
      <p:bldP build="whole" bldLvl="1" animBg="1" rev="0" advAuto="0" spid="437" grpId="2"/>
      <p:bldP build="whole" bldLvl="1" animBg="1" rev="0" advAuto="0" spid="433" grpId="14"/>
      <p:bldP build="whole" bldLvl="1" animBg="1" rev="0" advAuto="0" spid="421" grpId="5"/>
      <p:bldP build="whole" bldLvl="1" animBg="1" rev="0" advAuto="0" spid="436" grpId="1"/>
      <p:bldP build="whole" bldLvl="1" animBg="1" rev="0" advAuto="0" spid="415" grpId="4"/>
      <p:bldP build="whole" bldLvl="1" animBg="1" rev="0" advAuto="0" spid="424" grpId="8"/>
      <p:bldP build="whole" bldLvl="1" animBg="1" rev="0" advAuto="0" spid="434" grpId="11"/>
      <p:bldP build="whole" bldLvl="1" animBg="1" rev="0" advAuto="0" spid="416" grpId="3"/>
      <p:bldP build="whole" bldLvl="1" animBg="1" rev="0" advAuto="0" spid="423" grpId="12"/>
      <p:bldP build="whole" bldLvl="1" animBg="1" rev="0" advAuto="0" spid="417" grpId="7"/>
      <p:bldP build="whole" bldLvl="1" animBg="1" rev="0" advAuto="0" spid="432" grpId="13"/>
      <p:bldP build="whole" bldLvl="1" animBg="1" rev="0" advAuto="0" spid="428" grpId="9"/>
      <p:bldP build="whole" bldLvl="1" animBg="1" rev="0" advAuto="0" spid="422" grpId="6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ounded Rectangle"/>
          <p:cNvSpPr/>
          <p:nvPr/>
        </p:nvSpPr>
        <p:spPr>
          <a:xfrm>
            <a:off x="2726674" y="4299471"/>
            <a:ext cx="4912602" cy="5758542"/>
          </a:xfrm>
          <a:prstGeom prst="roundRect">
            <a:avLst>
              <a:gd name="adj" fmla="val 15000"/>
            </a:avLst>
          </a:prstGeom>
          <a:solidFill>
            <a:schemeClr val="accent1">
              <a:hueOff val="114395"/>
              <a:lumOff val="-24975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440" name="neural-network.png" descr="neural-net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9271" y="5482004"/>
            <a:ext cx="4347409" cy="4347409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Diagnostic System"/>
          <p:cNvSpPr txBox="1"/>
          <p:nvPr/>
        </p:nvSpPr>
        <p:spPr>
          <a:xfrm>
            <a:off x="3012838" y="4547121"/>
            <a:ext cx="434027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9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Diagnostic System</a:t>
            </a:r>
          </a:p>
        </p:txBody>
      </p:sp>
      <p:pic>
        <p:nvPicPr>
          <p:cNvPr id="442" name="user-icon.png" descr="user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9066" y="3273198"/>
            <a:ext cx="2548791" cy="2548791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Rounded Rectangle"/>
          <p:cNvSpPr/>
          <p:nvPr/>
        </p:nvSpPr>
        <p:spPr>
          <a:xfrm>
            <a:off x="12818618" y="2078425"/>
            <a:ext cx="2985967" cy="4091645"/>
          </a:xfrm>
          <a:prstGeom prst="roundRect">
            <a:avLst>
              <a:gd name="adj" fmla="val 17535"/>
            </a:avLst>
          </a:prstGeom>
          <a:solidFill>
            <a:schemeClr val="accent6">
              <a:satOff val="-16844"/>
              <a:lumOff val="-30747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4" name="Senior Doctor"/>
          <p:cNvSpPr txBox="1"/>
          <p:nvPr/>
        </p:nvSpPr>
        <p:spPr>
          <a:xfrm>
            <a:off x="12810478" y="2214051"/>
            <a:ext cx="298596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Senior Doctor</a:t>
            </a:r>
          </a:p>
        </p:txBody>
      </p:sp>
      <p:sp>
        <p:nvSpPr>
          <p:cNvPr id="445" name="Rounded Rectangle"/>
          <p:cNvSpPr/>
          <p:nvPr/>
        </p:nvSpPr>
        <p:spPr>
          <a:xfrm>
            <a:off x="3752656" y="1842812"/>
            <a:ext cx="2795466" cy="529524"/>
          </a:xfrm>
          <a:prstGeom prst="roundRect">
            <a:avLst>
              <a:gd name="adj" fmla="val 29172"/>
            </a:avLst>
          </a:prstGeom>
          <a:solidFill>
            <a:schemeClr val="accent4">
              <a:hueOff val="-1247790"/>
              <a:lumOff val="-12326"/>
              <a:alpha val="25495"/>
            </a:schemeClr>
          </a:solidFill>
          <a:ln w="190500">
            <a:solidFill>
              <a:schemeClr val="accent4">
                <a:hueOff val="-1247790"/>
                <a:lumOff val="-12326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6" name="Full Access"/>
          <p:cNvSpPr txBox="1"/>
          <p:nvPr/>
        </p:nvSpPr>
        <p:spPr>
          <a:xfrm>
            <a:off x="3385144" y="1743685"/>
            <a:ext cx="359566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Full Access</a:t>
            </a:r>
          </a:p>
        </p:txBody>
      </p:sp>
      <p:pic>
        <p:nvPicPr>
          <p:cNvPr id="447" name="user-icon.png" descr="user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37207" y="9766284"/>
            <a:ext cx="2548791" cy="2548791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Rounded Rectangle"/>
          <p:cNvSpPr/>
          <p:nvPr/>
        </p:nvSpPr>
        <p:spPr>
          <a:xfrm>
            <a:off x="12810478" y="8482151"/>
            <a:ext cx="2985967" cy="4091644"/>
          </a:xfrm>
          <a:prstGeom prst="roundRect">
            <a:avLst>
              <a:gd name="adj" fmla="val 17535"/>
            </a:avLst>
          </a:prstGeom>
          <a:solidFill>
            <a:schemeClr val="accent6">
              <a:satOff val="-16844"/>
              <a:lumOff val="-30747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9" name="Junior Doctor"/>
          <p:cNvSpPr txBox="1"/>
          <p:nvPr/>
        </p:nvSpPr>
        <p:spPr>
          <a:xfrm>
            <a:off x="12839473" y="8691797"/>
            <a:ext cx="294425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Junior Doctor</a:t>
            </a:r>
          </a:p>
        </p:txBody>
      </p:sp>
      <p:sp>
        <p:nvSpPr>
          <p:cNvPr id="450" name="Rounded Rectangle"/>
          <p:cNvSpPr/>
          <p:nvPr/>
        </p:nvSpPr>
        <p:spPr>
          <a:xfrm>
            <a:off x="3495936" y="2898223"/>
            <a:ext cx="3374078" cy="529524"/>
          </a:xfrm>
          <a:prstGeom prst="roundRect">
            <a:avLst>
              <a:gd name="adj" fmla="val 29172"/>
            </a:avLst>
          </a:prstGeom>
          <a:solidFill>
            <a:schemeClr val="accent4">
              <a:alpha val="25495"/>
            </a:schemeClr>
          </a:solidFill>
          <a:ln w="190500">
            <a:solidFill>
              <a:schemeClr val="accent4"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1" name="Partial Access"/>
          <p:cNvSpPr txBox="1"/>
          <p:nvPr/>
        </p:nvSpPr>
        <p:spPr>
          <a:xfrm>
            <a:off x="3400686" y="2801034"/>
            <a:ext cx="356457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Partial Access</a:t>
            </a:r>
          </a:p>
        </p:txBody>
      </p:sp>
      <p:sp>
        <p:nvSpPr>
          <p:cNvPr id="452" name="Line"/>
          <p:cNvSpPr/>
          <p:nvPr/>
        </p:nvSpPr>
        <p:spPr>
          <a:xfrm flipH="1" flipV="1">
            <a:off x="7644621" y="5145830"/>
            <a:ext cx="5168653" cy="1"/>
          </a:xfrm>
          <a:prstGeom prst="line">
            <a:avLst/>
          </a:prstGeom>
          <a:ln w="190500">
            <a:solidFill>
              <a:schemeClr val="accent4">
                <a:alpha val="25000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3" name="Rounded Rectangle"/>
          <p:cNvSpPr/>
          <p:nvPr/>
        </p:nvSpPr>
        <p:spPr>
          <a:xfrm>
            <a:off x="12518725" y="1241332"/>
            <a:ext cx="3569471" cy="529524"/>
          </a:xfrm>
          <a:prstGeom prst="roundRect">
            <a:avLst>
              <a:gd name="adj" fmla="val 29172"/>
            </a:avLst>
          </a:prstGeom>
          <a:solidFill>
            <a:schemeClr val="accent6">
              <a:satOff val="-16844"/>
              <a:lumOff val="-30747"/>
              <a:alpha val="25495"/>
            </a:schemeClr>
          </a:solidFill>
          <a:ln w="190500">
            <a:solidFill>
              <a:schemeClr val="accent6">
                <a:satOff val="-16844"/>
                <a:lumOff val="-30747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4" name="Hospital"/>
          <p:cNvSpPr txBox="1"/>
          <p:nvPr/>
        </p:nvSpPr>
        <p:spPr>
          <a:xfrm>
            <a:off x="12505628" y="1142205"/>
            <a:ext cx="359566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Hospital</a:t>
            </a:r>
          </a:p>
        </p:txBody>
      </p:sp>
      <p:sp>
        <p:nvSpPr>
          <p:cNvPr id="455" name="B*, Sargeant*. When Should Algorithms Resign? Preprint. 2023."/>
          <p:cNvSpPr txBox="1"/>
          <p:nvPr/>
        </p:nvSpPr>
        <p:spPr>
          <a:xfrm>
            <a:off x="7593964" y="13097425"/>
            <a:ext cx="919607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1"/>
              <a:t>B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*</a:t>
            </a:r>
            <a:r>
              <a:t>, Sargeant*. </a:t>
            </a:r>
            <a:r>
              <a:rPr i="1"/>
              <a:t>When Should Algorithms Resign?</a:t>
            </a:r>
            <a:r>
              <a:t> Preprint. 2023.</a:t>
            </a:r>
          </a:p>
        </p:txBody>
      </p:sp>
      <p:sp>
        <p:nvSpPr>
          <p:cNvPr id="456" name="Line"/>
          <p:cNvSpPr/>
          <p:nvPr/>
        </p:nvSpPr>
        <p:spPr>
          <a:xfrm>
            <a:off x="7612040" y="9143070"/>
            <a:ext cx="5158099" cy="1"/>
          </a:xfrm>
          <a:prstGeom prst="line">
            <a:avLst/>
          </a:prstGeom>
          <a:ln w="190500">
            <a:solidFill>
              <a:schemeClr val="accent4">
                <a:hueOff val="-1247790"/>
                <a:lumOff val="-12326"/>
                <a:alpha val="2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57" name="user-icon.png" descr="user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91129" y="6575612"/>
            <a:ext cx="2548792" cy="2548791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Rounded Rectangle"/>
          <p:cNvSpPr/>
          <p:nvPr/>
        </p:nvSpPr>
        <p:spPr>
          <a:xfrm>
            <a:off x="19472541" y="5380839"/>
            <a:ext cx="2985967" cy="4091645"/>
          </a:xfrm>
          <a:prstGeom prst="roundRect">
            <a:avLst>
              <a:gd name="adj" fmla="val 17535"/>
            </a:avLst>
          </a:prstGeom>
          <a:solidFill>
            <a:schemeClr val="accent3">
              <a:hueOff val="914338"/>
              <a:satOff val="31515"/>
              <a:lumOff val="-30790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9" name="Patient"/>
          <p:cNvSpPr txBox="1"/>
          <p:nvPr/>
        </p:nvSpPr>
        <p:spPr>
          <a:xfrm>
            <a:off x="19568490" y="5428803"/>
            <a:ext cx="279406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Patient</a:t>
            </a:r>
          </a:p>
        </p:txBody>
      </p:sp>
      <p:sp>
        <p:nvSpPr>
          <p:cNvPr id="460" name="Rounded Rectangle"/>
          <p:cNvSpPr/>
          <p:nvPr/>
        </p:nvSpPr>
        <p:spPr>
          <a:xfrm>
            <a:off x="8504050" y="4080954"/>
            <a:ext cx="3374078" cy="529523"/>
          </a:xfrm>
          <a:prstGeom prst="roundRect">
            <a:avLst>
              <a:gd name="adj" fmla="val 29172"/>
            </a:avLst>
          </a:prstGeom>
          <a:solidFill>
            <a:schemeClr val="accent4">
              <a:alpha val="25495"/>
            </a:schemeClr>
          </a:solidFill>
          <a:ln w="190500">
            <a:solidFill>
              <a:schemeClr val="accent4"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1" name="Reference"/>
          <p:cNvSpPr txBox="1"/>
          <p:nvPr/>
        </p:nvSpPr>
        <p:spPr>
          <a:xfrm>
            <a:off x="8627854" y="3983765"/>
            <a:ext cx="312647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Reference</a:t>
            </a:r>
          </a:p>
        </p:txBody>
      </p:sp>
      <p:sp>
        <p:nvSpPr>
          <p:cNvPr id="462" name="Rounded Rectangle"/>
          <p:cNvSpPr/>
          <p:nvPr/>
        </p:nvSpPr>
        <p:spPr>
          <a:xfrm>
            <a:off x="8471236" y="9493365"/>
            <a:ext cx="3363991" cy="529524"/>
          </a:xfrm>
          <a:prstGeom prst="roundRect">
            <a:avLst>
              <a:gd name="adj" fmla="val 29172"/>
            </a:avLst>
          </a:prstGeom>
          <a:solidFill>
            <a:schemeClr val="accent4">
              <a:hueOff val="-1247790"/>
              <a:lumOff val="-12326"/>
              <a:alpha val="25495"/>
            </a:schemeClr>
          </a:solidFill>
          <a:ln w="190500">
            <a:solidFill>
              <a:schemeClr val="accent4">
                <a:hueOff val="-1247790"/>
                <a:lumOff val="-12326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3" name="Learning Opportunity"/>
          <p:cNvSpPr txBox="1"/>
          <p:nvPr/>
        </p:nvSpPr>
        <p:spPr>
          <a:xfrm>
            <a:off x="8103053" y="9491426"/>
            <a:ext cx="417607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Learning Opportunity</a:t>
            </a:r>
          </a:p>
        </p:txBody>
      </p:sp>
      <p:sp>
        <p:nvSpPr>
          <p:cNvPr id="464" name="Rounded Rectangle"/>
          <p:cNvSpPr/>
          <p:nvPr/>
        </p:nvSpPr>
        <p:spPr>
          <a:xfrm>
            <a:off x="12934723" y="7163838"/>
            <a:ext cx="2753758" cy="529524"/>
          </a:xfrm>
          <a:prstGeom prst="roundRect">
            <a:avLst>
              <a:gd name="adj" fmla="val 29172"/>
            </a:avLst>
          </a:prstGeom>
          <a:solidFill>
            <a:schemeClr val="accent6">
              <a:satOff val="-16844"/>
              <a:lumOff val="-30747"/>
              <a:alpha val="25495"/>
            </a:schemeClr>
          </a:solidFill>
          <a:ln w="190500">
            <a:solidFill>
              <a:schemeClr val="accent6">
                <a:satOff val="-16844"/>
                <a:lumOff val="-30747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5" name="Expertise"/>
          <p:cNvSpPr txBox="1"/>
          <p:nvPr/>
        </p:nvSpPr>
        <p:spPr>
          <a:xfrm>
            <a:off x="12818618" y="7064711"/>
            <a:ext cx="2985967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Expertise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1" grpId="12"/>
      <p:bldP build="whole" bldLvl="1" animBg="1" rev="0" advAuto="0" spid="446" grpId="1"/>
      <p:bldP build="whole" bldLvl="1" animBg="1" rev="0" advAuto="0" spid="451" grpId="4"/>
      <p:bldP build="whole" bldLvl="1" animBg="1" rev="0" advAuto="0" spid="460" grpId="11"/>
      <p:bldP build="whole" bldLvl="1" animBg="1" rev="0" advAuto="0" spid="456" grpId="7"/>
      <p:bldP build="whole" bldLvl="1" animBg="1" rev="0" advAuto="0" spid="464" grpId="5"/>
      <p:bldP build="whole" bldLvl="1" animBg="1" rev="0" advAuto="0" spid="452" grpId="10"/>
      <p:bldP build="whole" bldLvl="1" animBg="1" rev="0" advAuto="0" spid="465" grpId="6"/>
      <p:bldP build="whole" bldLvl="1" animBg="1" rev="0" advAuto="0" spid="450" grpId="3"/>
      <p:bldP build="whole" bldLvl="1" animBg="1" rev="0" advAuto="0" spid="445" grpId="2"/>
      <p:bldP build="whole" bldLvl="1" animBg="1" rev="0" advAuto="0" spid="463" grpId="8"/>
      <p:bldP build="whole" bldLvl="1" animBg="1" rev="0" advAuto="0" spid="462" grpId="9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Rounded Rectangle"/>
          <p:cNvSpPr/>
          <p:nvPr/>
        </p:nvSpPr>
        <p:spPr>
          <a:xfrm>
            <a:off x="2726674" y="4299471"/>
            <a:ext cx="4912602" cy="5758542"/>
          </a:xfrm>
          <a:prstGeom prst="roundRect">
            <a:avLst>
              <a:gd name="adj" fmla="val 15000"/>
            </a:avLst>
          </a:prstGeom>
          <a:solidFill>
            <a:schemeClr val="accent1">
              <a:hueOff val="114395"/>
              <a:lumOff val="-24975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468" name="neural-network.png" descr="neural-net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9271" y="5482004"/>
            <a:ext cx="4347409" cy="4347409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Diagnostic System"/>
          <p:cNvSpPr txBox="1"/>
          <p:nvPr/>
        </p:nvSpPr>
        <p:spPr>
          <a:xfrm>
            <a:off x="3012838" y="4547121"/>
            <a:ext cx="434027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9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Diagnostic System</a:t>
            </a:r>
          </a:p>
        </p:txBody>
      </p:sp>
      <p:pic>
        <p:nvPicPr>
          <p:cNvPr id="470" name="user-icon.png" descr="user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9066" y="3273198"/>
            <a:ext cx="2548791" cy="2548791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Rounded Rectangle"/>
          <p:cNvSpPr/>
          <p:nvPr/>
        </p:nvSpPr>
        <p:spPr>
          <a:xfrm>
            <a:off x="12818619" y="2078425"/>
            <a:ext cx="2985966" cy="4091645"/>
          </a:xfrm>
          <a:prstGeom prst="roundRect">
            <a:avLst>
              <a:gd name="adj" fmla="val 17535"/>
            </a:avLst>
          </a:prstGeom>
          <a:solidFill>
            <a:schemeClr val="accent6">
              <a:satOff val="-16844"/>
              <a:lumOff val="-30747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2" name="Senior Doctor"/>
          <p:cNvSpPr txBox="1"/>
          <p:nvPr/>
        </p:nvSpPr>
        <p:spPr>
          <a:xfrm>
            <a:off x="12810478" y="2214051"/>
            <a:ext cx="298596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Senior Doctor</a:t>
            </a:r>
          </a:p>
        </p:txBody>
      </p:sp>
      <p:sp>
        <p:nvSpPr>
          <p:cNvPr id="473" name="Rounded Rectangle"/>
          <p:cNvSpPr/>
          <p:nvPr/>
        </p:nvSpPr>
        <p:spPr>
          <a:xfrm>
            <a:off x="3752656" y="1842812"/>
            <a:ext cx="2795466" cy="529524"/>
          </a:xfrm>
          <a:prstGeom prst="roundRect">
            <a:avLst>
              <a:gd name="adj" fmla="val 29172"/>
            </a:avLst>
          </a:prstGeom>
          <a:solidFill>
            <a:schemeClr val="accent4">
              <a:hueOff val="-1247790"/>
              <a:lumOff val="-12326"/>
              <a:alpha val="25495"/>
            </a:schemeClr>
          </a:solidFill>
          <a:ln w="190500">
            <a:solidFill>
              <a:schemeClr val="accent4">
                <a:hueOff val="-1247790"/>
                <a:lumOff val="-12326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4" name="Full Access"/>
          <p:cNvSpPr txBox="1"/>
          <p:nvPr/>
        </p:nvSpPr>
        <p:spPr>
          <a:xfrm>
            <a:off x="3385144" y="1743685"/>
            <a:ext cx="359566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Full Access</a:t>
            </a:r>
          </a:p>
        </p:txBody>
      </p:sp>
      <p:pic>
        <p:nvPicPr>
          <p:cNvPr id="475" name="user-icon.png" descr="user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37207" y="9766284"/>
            <a:ext cx="2548791" cy="254879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Rounded Rectangle"/>
          <p:cNvSpPr/>
          <p:nvPr/>
        </p:nvSpPr>
        <p:spPr>
          <a:xfrm>
            <a:off x="12810478" y="8482151"/>
            <a:ext cx="2985967" cy="4091644"/>
          </a:xfrm>
          <a:prstGeom prst="roundRect">
            <a:avLst>
              <a:gd name="adj" fmla="val 17535"/>
            </a:avLst>
          </a:prstGeom>
          <a:solidFill>
            <a:schemeClr val="accent6">
              <a:satOff val="-16844"/>
              <a:lumOff val="-30747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7" name="Junior Doctor"/>
          <p:cNvSpPr txBox="1"/>
          <p:nvPr/>
        </p:nvSpPr>
        <p:spPr>
          <a:xfrm>
            <a:off x="12839473" y="8691797"/>
            <a:ext cx="294425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Junior Doctor</a:t>
            </a:r>
          </a:p>
        </p:txBody>
      </p:sp>
      <p:sp>
        <p:nvSpPr>
          <p:cNvPr id="478" name="Rounded Rectangle"/>
          <p:cNvSpPr/>
          <p:nvPr/>
        </p:nvSpPr>
        <p:spPr>
          <a:xfrm>
            <a:off x="3190189" y="2898223"/>
            <a:ext cx="3985573" cy="529524"/>
          </a:xfrm>
          <a:prstGeom prst="roundRect">
            <a:avLst>
              <a:gd name="adj" fmla="val 29172"/>
            </a:avLst>
          </a:prstGeom>
          <a:solidFill>
            <a:schemeClr val="accent4">
              <a:alpha val="25495"/>
            </a:schemeClr>
          </a:solidFill>
          <a:ln w="190500">
            <a:solidFill>
              <a:schemeClr val="accent4"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9" name="Frictioned Access"/>
          <p:cNvSpPr txBox="1"/>
          <p:nvPr/>
        </p:nvSpPr>
        <p:spPr>
          <a:xfrm>
            <a:off x="3094939" y="2802973"/>
            <a:ext cx="417607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Frictioned Access</a:t>
            </a:r>
          </a:p>
        </p:txBody>
      </p:sp>
      <p:sp>
        <p:nvSpPr>
          <p:cNvPr id="480" name="Line"/>
          <p:cNvSpPr/>
          <p:nvPr/>
        </p:nvSpPr>
        <p:spPr>
          <a:xfrm flipH="1" flipV="1">
            <a:off x="7644621" y="5145830"/>
            <a:ext cx="5168653" cy="1"/>
          </a:xfrm>
          <a:prstGeom prst="line">
            <a:avLst/>
          </a:prstGeom>
          <a:ln w="190500">
            <a:solidFill>
              <a:schemeClr val="accent4">
                <a:hueOff val="-1247790"/>
                <a:lumOff val="-12326"/>
                <a:alpha val="25000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81" name="Rounded Rectangle"/>
          <p:cNvSpPr/>
          <p:nvPr/>
        </p:nvSpPr>
        <p:spPr>
          <a:xfrm>
            <a:off x="12518725" y="1241332"/>
            <a:ext cx="3569471" cy="529524"/>
          </a:xfrm>
          <a:prstGeom prst="roundRect">
            <a:avLst>
              <a:gd name="adj" fmla="val 29172"/>
            </a:avLst>
          </a:prstGeom>
          <a:solidFill>
            <a:schemeClr val="accent6">
              <a:satOff val="-16844"/>
              <a:lumOff val="-30747"/>
              <a:alpha val="25495"/>
            </a:schemeClr>
          </a:solidFill>
          <a:ln w="190500">
            <a:solidFill>
              <a:schemeClr val="accent6">
                <a:satOff val="-16844"/>
                <a:lumOff val="-30747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2" name="Hospital"/>
          <p:cNvSpPr txBox="1"/>
          <p:nvPr/>
        </p:nvSpPr>
        <p:spPr>
          <a:xfrm>
            <a:off x="12505628" y="1142205"/>
            <a:ext cx="359566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Hospital</a:t>
            </a:r>
          </a:p>
        </p:txBody>
      </p:sp>
      <p:sp>
        <p:nvSpPr>
          <p:cNvPr id="483" name="B*, Sargeant*. When Should Algorithms Resign? Preprint. 2023."/>
          <p:cNvSpPr txBox="1"/>
          <p:nvPr/>
        </p:nvSpPr>
        <p:spPr>
          <a:xfrm>
            <a:off x="7593964" y="13097425"/>
            <a:ext cx="919607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1"/>
              <a:t>B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*</a:t>
            </a:r>
            <a:r>
              <a:t>, Sargeant*. </a:t>
            </a:r>
            <a:r>
              <a:rPr i="1"/>
              <a:t>When Should Algorithms Resign?</a:t>
            </a:r>
            <a:r>
              <a:t> Preprint. 2023.</a:t>
            </a:r>
          </a:p>
        </p:txBody>
      </p:sp>
      <p:sp>
        <p:nvSpPr>
          <p:cNvPr id="484" name="Line"/>
          <p:cNvSpPr/>
          <p:nvPr/>
        </p:nvSpPr>
        <p:spPr>
          <a:xfrm>
            <a:off x="7687755" y="9143069"/>
            <a:ext cx="5082384" cy="1"/>
          </a:xfrm>
          <a:prstGeom prst="line">
            <a:avLst/>
          </a:prstGeom>
          <a:ln w="190500">
            <a:solidFill>
              <a:schemeClr val="accent4">
                <a:alpha val="2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85" name="user-icon.png" descr="user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91129" y="6575612"/>
            <a:ext cx="2548792" cy="2548791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Rounded Rectangle"/>
          <p:cNvSpPr/>
          <p:nvPr/>
        </p:nvSpPr>
        <p:spPr>
          <a:xfrm>
            <a:off x="19472541" y="5380839"/>
            <a:ext cx="2985967" cy="4091645"/>
          </a:xfrm>
          <a:prstGeom prst="roundRect">
            <a:avLst>
              <a:gd name="adj" fmla="val 17535"/>
            </a:avLst>
          </a:prstGeom>
          <a:solidFill>
            <a:schemeClr val="accent3">
              <a:hueOff val="914338"/>
              <a:satOff val="31515"/>
              <a:lumOff val="-30790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7" name="Patient"/>
          <p:cNvSpPr txBox="1"/>
          <p:nvPr/>
        </p:nvSpPr>
        <p:spPr>
          <a:xfrm>
            <a:off x="19568490" y="5428803"/>
            <a:ext cx="279406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Patient</a:t>
            </a:r>
          </a:p>
        </p:txBody>
      </p:sp>
      <p:sp>
        <p:nvSpPr>
          <p:cNvPr id="488" name="Rounded Rectangle"/>
          <p:cNvSpPr/>
          <p:nvPr/>
        </p:nvSpPr>
        <p:spPr>
          <a:xfrm>
            <a:off x="8504050" y="4080954"/>
            <a:ext cx="3374078" cy="529523"/>
          </a:xfrm>
          <a:prstGeom prst="roundRect">
            <a:avLst>
              <a:gd name="adj" fmla="val 29172"/>
            </a:avLst>
          </a:prstGeom>
          <a:solidFill>
            <a:schemeClr val="accent4">
              <a:hueOff val="-1247790"/>
              <a:lumOff val="-12326"/>
              <a:alpha val="25495"/>
            </a:schemeClr>
          </a:solidFill>
          <a:ln w="190500">
            <a:solidFill>
              <a:schemeClr val="accent4">
                <a:hueOff val="-1247790"/>
                <a:lumOff val="-12326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9" name="Reference"/>
          <p:cNvSpPr txBox="1"/>
          <p:nvPr/>
        </p:nvSpPr>
        <p:spPr>
          <a:xfrm>
            <a:off x="8627853" y="3983765"/>
            <a:ext cx="312647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Reference</a:t>
            </a:r>
          </a:p>
        </p:txBody>
      </p:sp>
      <p:sp>
        <p:nvSpPr>
          <p:cNvPr id="490" name="Rounded Rectangle"/>
          <p:cNvSpPr/>
          <p:nvPr/>
        </p:nvSpPr>
        <p:spPr>
          <a:xfrm>
            <a:off x="8299413" y="9546039"/>
            <a:ext cx="3157169" cy="529524"/>
          </a:xfrm>
          <a:prstGeom prst="roundRect">
            <a:avLst>
              <a:gd name="adj" fmla="val 29172"/>
            </a:avLst>
          </a:prstGeom>
          <a:solidFill>
            <a:schemeClr val="accent4">
              <a:alpha val="25495"/>
            </a:schemeClr>
          </a:solidFill>
          <a:ln w="190500">
            <a:solidFill>
              <a:schemeClr val="accent4"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1" name="Learning Opportunity"/>
          <p:cNvSpPr txBox="1"/>
          <p:nvPr/>
        </p:nvSpPr>
        <p:spPr>
          <a:xfrm>
            <a:off x="7421697" y="9544101"/>
            <a:ext cx="491260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Learning Opportunity</a:t>
            </a:r>
          </a:p>
        </p:txBody>
      </p:sp>
      <p:sp>
        <p:nvSpPr>
          <p:cNvPr id="492" name="Rounded Rectangle"/>
          <p:cNvSpPr/>
          <p:nvPr/>
        </p:nvSpPr>
        <p:spPr>
          <a:xfrm>
            <a:off x="13509717" y="7017519"/>
            <a:ext cx="1587489" cy="529524"/>
          </a:xfrm>
          <a:prstGeom prst="roundRect">
            <a:avLst>
              <a:gd name="adj" fmla="val 29172"/>
            </a:avLst>
          </a:prstGeom>
          <a:solidFill>
            <a:schemeClr val="accent6">
              <a:satOff val="-16844"/>
              <a:lumOff val="-30747"/>
              <a:alpha val="25495"/>
            </a:schemeClr>
          </a:solidFill>
          <a:ln w="190500">
            <a:solidFill>
              <a:schemeClr val="accent6">
                <a:satOff val="-16844"/>
                <a:lumOff val="-30747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3" name="Cost"/>
          <p:cNvSpPr txBox="1"/>
          <p:nvPr/>
        </p:nvSpPr>
        <p:spPr>
          <a:xfrm>
            <a:off x="13342351" y="6918392"/>
            <a:ext cx="192222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Cost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3" grpId="2"/>
      <p:bldP build="whole" bldLvl="1" animBg="1" rev="0" advAuto="0" spid="489" grpId="8"/>
      <p:bldP build="whole" bldLvl="1" animBg="1" rev="0" advAuto="0" spid="491" grpId="4"/>
      <p:bldP build="whole" bldLvl="1" animBg="1" rev="0" advAuto="0" spid="492" grpId="1"/>
      <p:bldP build="whole" bldLvl="1" animBg="1" rev="0" advAuto="0" spid="488" grpId="7"/>
      <p:bldP build="whole" bldLvl="1" animBg="1" rev="0" advAuto="0" spid="484" grpId="3"/>
      <p:bldP build="whole" bldLvl="1" animBg="1" rev="0" advAuto="0" spid="480" grpId="6"/>
      <p:bldP build="whole" bldLvl="1" animBg="1" rev="0" advAuto="0" spid="490" grpId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When Should Algorithms Resign?"/>
          <p:cNvSpPr txBox="1"/>
          <p:nvPr>
            <p:ph type="title"/>
          </p:nvPr>
        </p:nvSpPr>
        <p:spPr>
          <a:xfrm>
            <a:off x="1778000" y="2503518"/>
            <a:ext cx="20828000" cy="3314934"/>
          </a:xfrm>
          <a:prstGeom prst="rect">
            <a:avLst/>
          </a:prstGeom>
        </p:spPr>
        <p:txBody>
          <a:bodyPr/>
          <a:lstStyle>
            <a:lvl1pPr defTabSz="759459">
              <a:defRPr sz="10304">
                <a:solidFill>
                  <a:srgbClr val="5696C6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/>
            <a:r>
              <a:t>When Should Algorithms Resign?</a:t>
            </a:r>
          </a:p>
        </p:txBody>
      </p:sp>
      <p:sp>
        <p:nvSpPr>
          <p:cNvPr id="175" name="Umang Bhatt…"/>
          <p:cNvSpPr txBox="1"/>
          <p:nvPr>
            <p:ph type="body" sz="quarter" idx="1"/>
          </p:nvPr>
        </p:nvSpPr>
        <p:spPr>
          <a:xfrm>
            <a:off x="2393784" y="7390167"/>
            <a:ext cx="19596431" cy="3314934"/>
          </a:xfrm>
          <a:prstGeom prst="rect">
            <a:avLst/>
          </a:prstGeom>
        </p:spPr>
        <p:txBody>
          <a:bodyPr/>
          <a:lstStyle/>
          <a:p>
            <a:pPr algn="l">
              <a:defRPr b="1" sz="35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Umang Bhatt</a:t>
            </a:r>
          </a:p>
          <a:p>
            <a:pPr algn="l">
              <a:defRPr i="1" sz="35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latin typeface="Avenir Next Medium"/>
                <a:ea typeface="Avenir Next Medium"/>
                <a:cs typeface="Avenir Next Medium"/>
                <a:sym typeface="Avenir Next Medium"/>
              </a:rPr>
              <a:t>Assistant Professor/Faculty Fellow</a:t>
            </a:r>
            <a:r>
              <a:t>, </a:t>
            </a:r>
            <a:r>
              <a:rPr i="0"/>
              <a:t>New York University</a:t>
            </a:r>
          </a:p>
          <a:p>
            <a:pPr algn="l">
              <a:defRPr i="1" sz="35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latin typeface="Avenir Next Medium"/>
                <a:ea typeface="Avenir Next Medium"/>
                <a:cs typeface="Avenir Next Medium"/>
                <a:sym typeface="Avenir Next Medium"/>
              </a:rPr>
              <a:t>Research Associate</a:t>
            </a:r>
            <a:r>
              <a:t>, </a:t>
            </a:r>
            <a:r>
              <a:rPr i="0"/>
              <a:t>The Alan Turing Institute</a:t>
            </a:r>
          </a:p>
          <a:p>
            <a:pPr algn="l">
              <a:defRPr i="1" sz="35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latin typeface="Avenir Next Medium"/>
                <a:ea typeface="Avenir Next Medium"/>
                <a:cs typeface="Avenir Next Medium"/>
                <a:sym typeface="Avenir Next Medium"/>
              </a:rPr>
              <a:t>Associate Fellow</a:t>
            </a:r>
            <a:r>
              <a:t>, </a:t>
            </a:r>
            <a:r>
              <a:rPr i="0"/>
              <a:t>Leverhulme Center for the Future of Intelligence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8850" y="11121950"/>
            <a:ext cx="2595567" cy="109703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@umangsbhatt…"/>
          <p:cNvSpPr txBox="1"/>
          <p:nvPr/>
        </p:nvSpPr>
        <p:spPr>
          <a:xfrm>
            <a:off x="18751356" y="8387234"/>
            <a:ext cx="462064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825500">
              <a:defRPr sz="35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@umangsbhatt</a:t>
            </a:r>
          </a:p>
          <a:p>
            <a:pPr algn="l" defTabSz="825500">
              <a:defRPr sz="35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u="sng">
                <a:hlinkClick r:id="rId3" invalidUrl="" action="" tgtFrame="" tooltip="" history="1" highlightClick="0" endSnd="0"/>
              </a:rPr>
              <a:t>umangbhatt@nyu.edu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32217" y="11010031"/>
            <a:ext cx="1320801" cy="132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449" t="0" r="75995" b="0"/>
          <a:stretch>
            <a:fillRect/>
          </a:stretch>
        </p:blipFill>
        <p:spPr>
          <a:xfrm>
            <a:off x="14122634" y="10012964"/>
            <a:ext cx="1429102" cy="3314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hank you to my collaborators!"/>
          <p:cNvSpPr txBox="1"/>
          <p:nvPr>
            <p:ph type="subTitle" sz="quarter" idx="1"/>
          </p:nvPr>
        </p:nvSpPr>
        <p:spPr>
          <a:xfrm>
            <a:off x="510160" y="4742378"/>
            <a:ext cx="23363680" cy="1268009"/>
          </a:xfrm>
          <a:prstGeom prst="rect">
            <a:avLst/>
          </a:prstGeom>
        </p:spPr>
        <p:txBody>
          <a:bodyPr/>
          <a:lstStyle>
            <a:lvl1pPr algn="ctr" defTabSz="693419">
              <a:defRPr b="0" sz="6719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Thank you to my collaborators!</a:t>
            </a:r>
          </a:p>
        </p:txBody>
      </p:sp>
      <p:sp>
        <p:nvSpPr>
          <p:cNvPr id="496" name="When Should Algorithms Resign?"/>
          <p:cNvSpPr txBox="1"/>
          <p:nvPr/>
        </p:nvSpPr>
        <p:spPr>
          <a:xfrm>
            <a:off x="1777999" y="1571507"/>
            <a:ext cx="20828001" cy="2211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759459">
              <a:defRPr sz="10304">
                <a:solidFill>
                  <a:srgbClr val="5696C6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/>
            <a:r>
              <a:t>When Should Algorithms Resign?</a:t>
            </a:r>
          </a:p>
        </p:txBody>
      </p:sp>
      <p:sp>
        <p:nvSpPr>
          <p:cNvPr id="497" name="@umangsbhatt…"/>
          <p:cNvSpPr txBox="1"/>
          <p:nvPr/>
        </p:nvSpPr>
        <p:spPr>
          <a:xfrm>
            <a:off x="6852685" y="10226299"/>
            <a:ext cx="10678630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i="1" sz="5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@umangsbhatt</a:t>
            </a:r>
          </a:p>
          <a:p>
            <a:pPr defTabSz="825500">
              <a:defRPr i="1" sz="50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u="sng">
                <a:hlinkClick r:id="rId2" invalidUrl="" action="" tgtFrame="" tooltip="" history="1" highlightClick="0" endSnd="0"/>
              </a:rPr>
              <a:t>umangbhatt@nyu.edu</a:t>
            </a:r>
          </a:p>
        </p:txBody>
      </p:sp>
      <p:grpSp>
        <p:nvGrpSpPr>
          <p:cNvPr id="500" name="Group"/>
          <p:cNvGrpSpPr/>
          <p:nvPr/>
        </p:nvGrpSpPr>
        <p:grpSpPr>
          <a:xfrm>
            <a:off x="8157612" y="6243593"/>
            <a:ext cx="2222501" cy="3550787"/>
            <a:chOff x="0" y="0"/>
            <a:chExt cx="2222499" cy="3550786"/>
          </a:xfrm>
        </p:grpSpPr>
        <p:sp>
          <p:nvSpPr>
            <p:cNvPr id="498" name="Circle"/>
            <p:cNvSpPr/>
            <p:nvPr/>
          </p:nvSpPr>
          <p:spPr>
            <a:xfrm>
              <a:off x="0" y="0"/>
              <a:ext cx="1905000" cy="1905000"/>
            </a:xfrm>
            <a:prstGeom prst="ellipse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99" name="Emma Kallina…"/>
            <p:cNvSpPr/>
            <p:nvPr/>
          </p:nvSpPr>
          <p:spPr>
            <a:xfrm>
              <a:off x="952499" y="228078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r>
                <a:t>Emma Kallina</a:t>
              </a:r>
            </a:p>
            <a:p>
              <a:pPr>
                <a:defRPr sz="2000">
                  <a:solidFill>
                    <a:srgbClr val="000000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Cambridge</a:t>
              </a:r>
            </a:p>
          </p:txBody>
        </p:sp>
      </p:grpSp>
      <p:grpSp>
        <p:nvGrpSpPr>
          <p:cNvPr id="503" name="Group"/>
          <p:cNvGrpSpPr/>
          <p:nvPr/>
        </p:nvGrpSpPr>
        <p:grpSpPr>
          <a:xfrm>
            <a:off x="10193789" y="6243593"/>
            <a:ext cx="2222501" cy="3550787"/>
            <a:chOff x="0" y="0"/>
            <a:chExt cx="2222499" cy="3550786"/>
          </a:xfrm>
        </p:grpSpPr>
        <p:sp>
          <p:nvSpPr>
            <p:cNvPr id="501" name="Circle"/>
            <p:cNvSpPr/>
            <p:nvPr/>
          </p:nvSpPr>
          <p:spPr>
            <a:xfrm>
              <a:off x="0" y="0"/>
              <a:ext cx="1905000" cy="1905000"/>
            </a:xfrm>
            <a:prstGeom prst="ellipse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02" name="Katie Collins…"/>
            <p:cNvSpPr/>
            <p:nvPr/>
          </p:nvSpPr>
          <p:spPr>
            <a:xfrm>
              <a:off x="952499" y="228078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r>
                <a:t>Katie Collins</a:t>
              </a:r>
            </a:p>
            <a:p>
              <a:pPr>
                <a:defRPr sz="2000">
                  <a:solidFill>
                    <a:srgbClr val="000000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Cambridge</a:t>
              </a:r>
            </a:p>
          </p:txBody>
        </p:sp>
      </p:grpSp>
      <p:grpSp>
        <p:nvGrpSpPr>
          <p:cNvPr id="506" name="Group"/>
          <p:cNvGrpSpPr/>
          <p:nvPr/>
        </p:nvGrpSpPr>
        <p:grpSpPr>
          <a:xfrm>
            <a:off x="12229965" y="6243593"/>
            <a:ext cx="2222501" cy="3550787"/>
            <a:chOff x="0" y="0"/>
            <a:chExt cx="2222499" cy="3550786"/>
          </a:xfrm>
        </p:grpSpPr>
        <p:sp>
          <p:nvSpPr>
            <p:cNvPr id="504" name="Circle"/>
            <p:cNvSpPr/>
            <p:nvPr/>
          </p:nvSpPr>
          <p:spPr>
            <a:xfrm>
              <a:off x="0" y="0"/>
              <a:ext cx="1905000" cy="1905000"/>
            </a:xfrm>
            <a:prstGeom prst="ellipse">
              <a:avLst/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05" name="Adrian Weller…"/>
            <p:cNvSpPr/>
            <p:nvPr/>
          </p:nvSpPr>
          <p:spPr>
            <a:xfrm>
              <a:off x="952499" y="228078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r>
                <a:t>Adrian Weller</a:t>
              </a:r>
            </a:p>
            <a:p>
              <a:pPr>
                <a:defRPr sz="2000">
                  <a:solidFill>
                    <a:srgbClr val="000000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Cambridge</a:t>
              </a:r>
            </a:p>
          </p:txBody>
        </p:sp>
      </p:grpSp>
      <p:grpSp>
        <p:nvGrpSpPr>
          <p:cNvPr id="509" name="Group"/>
          <p:cNvGrpSpPr/>
          <p:nvPr/>
        </p:nvGrpSpPr>
        <p:grpSpPr>
          <a:xfrm>
            <a:off x="16302318" y="6243593"/>
            <a:ext cx="2222501" cy="3550787"/>
            <a:chOff x="0" y="0"/>
            <a:chExt cx="2222499" cy="3550786"/>
          </a:xfrm>
        </p:grpSpPr>
        <p:sp>
          <p:nvSpPr>
            <p:cNvPr id="507" name="Circle"/>
            <p:cNvSpPr/>
            <p:nvPr/>
          </p:nvSpPr>
          <p:spPr>
            <a:xfrm>
              <a:off x="0" y="0"/>
              <a:ext cx="1905000" cy="1905000"/>
            </a:xfrm>
            <a:prstGeom prst="ellipse">
              <a:avLst/>
            </a:prstGeom>
            <a:blipFill rotWithShape="1">
              <a:blip r:embed="rId6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08" name="Valerie Chen…"/>
            <p:cNvSpPr/>
            <p:nvPr/>
          </p:nvSpPr>
          <p:spPr>
            <a:xfrm>
              <a:off x="952499" y="228078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r>
                <a:t>Valerie Chen</a:t>
              </a:r>
            </a:p>
            <a:p>
              <a:pPr>
                <a:defRPr sz="2000">
                  <a:solidFill>
                    <a:srgbClr val="000000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CMU</a:t>
              </a:r>
            </a:p>
          </p:txBody>
        </p:sp>
      </p:grpSp>
      <p:grpSp>
        <p:nvGrpSpPr>
          <p:cNvPr id="512" name="Group"/>
          <p:cNvGrpSpPr/>
          <p:nvPr/>
        </p:nvGrpSpPr>
        <p:grpSpPr>
          <a:xfrm>
            <a:off x="18338495" y="6243593"/>
            <a:ext cx="2222501" cy="3550787"/>
            <a:chOff x="79121" y="0"/>
            <a:chExt cx="2222499" cy="3550786"/>
          </a:xfrm>
        </p:grpSpPr>
        <p:sp>
          <p:nvSpPr>
            <p:cNvPr id="510" name="Circle"/>
            <p:cNvSpPr/>
            <p:nvPr/>
          </p:nvSpPr>
          <p:spPr>
            <a:xfrm>
              <a:off x="79121" y="0"/>
              <a:ext cx="1905001" cy="1905000"/>
            </a:xfrm>
            <a:prstGeom prst="ellipse">
              <a:avLst/>
            </a:prstGeom>
            <a:blipFill rotWithShape="1">
              <a:blip r:embed="rId7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11" name="Ameet Talwalkar…"/>
            <p:cNvSpPr/>
            <p:nvPr/>
          </p:nvSpPr>
          <p:spPr>
            <a:xfrm>
              <a:off x="1031621" y="228078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r>
                <a:t>Ameet Talwalkar</a:t>
              </a:r>
            </a:p>
            <a:p>
              <a:pPr>
                <a:defRPr sz="2000">
                  <a:solidFill>
                    <a:srgbClr val="000000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CMU</a:t>
              </a:r>
            </a:p>
          </p:txBody>
        </p:sp>
      </p:grpSp>
      <p:grpSp>
        <p:nvGrpSpPr>
          <p:cNvPr id="515" name="Group"/>
          <p:cNvGrpSpPr/>
          <p:nvPr/>
        </p:nvGrpSpPr>
        <p:grpSpPr>
          <a:xfrm>
            <a:off x="6109498" y="6243593"/>
            <a:ext cx="2222501" cy="3550787"/>
            <a:chOff x="11938" y="0"/>
            <a:chExt cx="2222499" cy="3550786"/>
          </a:xfrm>
        </p:grpSpPr>
        <p:sp>
          <p:nvSpPr>
            <p:cNvPr id="513" name="Circle"/>
            <p:cNvSpPr/>
            <p:nvPr/>
          </p:nvSpPr>
          <p:spPr>
            <a:xfrm>
              <a:off x="11938" y="0"/>
              <a:ext cx="1905001" cy="1905000"/>
            </a:xfrm>
            <a:prstGeom prst="ellipse">
              <a:avLst/>
            </a:prstGeom>
            <a:blipFill rotWithShape="1">
              <a:blip r:embed="rId8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14" name="P. Kamalaruban…"/>
            <p:cNvSpPr/>
            <p:nvPr/>
          </p:nvSpPr>
          <p:spPr>
            <a:xfrm>
              <a:off x="964438" y="228078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r>
                <a:t>P. Kamalaruban</a:t>
              </a:r>
            </a:p>
            <a:p>
              <a:pPr>
                <a:defRPr sz="2000">
                  <a:solidFill>
                    <a:srgbClr val="000000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Turing</a:t>
              </a:r>
            </a:p>
          </p:txBody>
        </p:sp>
      </p:grpSp>
      <p:grpSp>
        <p:nvGrpSpPr>
          <p:cNvPr id="518" name="Group"/>
          <p:cNvGrpSpPr/>
          <p:nvPr/>
        </p:nvGrpSpPr>
        <p:grpSpPr>
          <a:xfrm>
            <a:off x="14226581" y="6243593"/>
            <a:ext cx="2222501" cy="3550787"/>
            <a:chOff x="0" y="0"/>
            <a:chExt cx="2222499" cy="3550786"/>
          </a:xfrm>
        </p:grpSpPr>
        <p:sp>
          <p:nvSpPr>
            <p:cNvPr id="516" name="Circle"/>
            <p:cNvSpPr/>
            <p:nvPr/>
          </p:nvSpPr>
          <p:spPr>
            <a:xfrm>
              <a:off x="0" y="0"/>
              <a:ext cx="1905000" cy="1905000"/>
            </a:xfrm>
            <a:prstGeom prst="ellipse">
              <a:avLst/>
            </a:prstGeom>
            <a:blipFill rotWithShape="1">
              <a:blip r:embed="rId9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17" name="Holli Sargeant…"/>
            <p:cNvSpPr/>
            <p:nvPr/>
          </p:nvSpPr>
          <p:spPr>
            <a:xfrm>
              <a:off x="952499" y="228078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r>
                <a:t>Holli Sargeant</a:t>
              </a:r>
            </a:p>
            <a:p>
              <a:pPr>
                <a:defRPr sz="2000">
                  <a:solidFill>
                    <a:srgbClr val="000000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Berkman Klein</a:t>
              </a:r>
            </a:p>
          </p:txBody>
        </p:sp>
      </p:grpSp>
      <p:grpSp>
        <p:nvGrpSpPr>
          <p:cNvPr id="521" name="Group"/>
          <p:cNvGrpSpPr/>
          <p:nvPr/>
        </p:nvGrpSpPr>
        <p:grpSpPr>
          <a:xfrm>
            <a:off x="4061383" y="6243593"/>
            <a:ext cx="2222501" cy="3550787"/>
            <a:chOff x="0" y="0"/>
            <a:chExt cx="2222499" cy="3550786"/>
          </a:xfrm>
        </p:grpSpPr>
        <p:sp>
          <p:nvSpPr>
            <p:cNvPr id="519" name="Circle"/>
            <p:cNvSpPr/>
            <p:nvPr/>
          </p:nvSpPr>
          <p:spPr>
            <a:xfrm>
              <a:off x="0" y="0"/>
              <a:ext cx="1905000" cy="1905000"/>
            </a:xfrm>
            <a:prstGeom prst="ellipse">
              <a:avLst/>
            </a:prstGeom>
            <a:blipFill rotWithShape="1">
              <a:blip r:embed="rId10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20" name="John Zerilli…"/>
            <p:cNvSpPr/>
            <p:nvPr/>
          </p:nvSpPr>
          <p:spPr>
            <a:xfrm>
              <a:off x="952499" y="228078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r>
                <a:t>John Zerilli</a:t>
              </a:r>
            </a:p>
            <a:p>
              <a:pPr>
                <a:defRPr sz="2000">
                  <a:solidFill>
                    <a:srgbClr val="000000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r>
                <a:t>Edinburgh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2" grpId="7"/>
      <p:bldP build="whole" bldLvl="1" animBg="1" rev="0" advAuto="0" spid="521" grpId="9"/>
      <p:bldP build="whole" bldLvl="1" animBg="1" rev="0" advAuto="0" spid="506" grpId="4"/>
      <p:bldP build="whole" bldLvl="1" animBg="1" rev="0" advAuto="0" spid="518" grpId="5"/>
      <p:bldP build="whole" bldLvl="1" animBg="1" rev="0" advAuto="0" spid="500" grpId="8"/>
      <p:bldP build="whole" bldLvl="1" animBg="1" rev="0" advAuto="0" spid="497" grpId="10"/>
      <p:bldP build="whole" bldLvl="1" animBg="1" rev="0" advAuto="0" spid="515" grpId="2"/>
      <p:bldP build="whole" bldLvl="1" animBg="1" rev="0" advAuto="0" spid="509" grpId="6"/>
      <p:bldP build="whole" bldLvl="1" animBg="1" rev="0" advAuto="0" spid="503" grpId="3"/>
      <p:bldP build="whole" bldLvl="1" animBg="1" rev="0" advAuto="0" spid="49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Appendix"/>
          <p:cNvSpPr txBox="1"/>
          <p:nvPr>
            <p:ph type="title"/>
          </p:nvPr>
        </p:nvSpPr>
        <p:spPr>
          <a:xfrm>
            <a:off x="1206500" y="5722829"/>
            <a:ext cx="21971001" cy="2270342"/>
          </a:xfrm>
          <a:prstGeom prst="rect">
            <a:avLst/>
          </a:prstGeom>
        </p:spPr>
        <p:txBody>
          <a:bodyPr/>
          <a:lstStyle>
            <a:lvl1pPr algn="ctr" defTabSz="825500">
              <a:lnSpc>
                <a:spcPct val="100000"/>
              </a:lnSpc>
              <a:defRPr spc="0" sz="11200">
                <a:solidFill>
                  <a:srgbClr val="5696C6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Appendix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Oval"/>
          <p:cNvSpPr/>
          <p:nvPr/>
        </p:nvSpPr>
        <p:spPr>
          <a:xfrm>
            <a:off x="19749565" y="313041"/>
            <a:ext cx="4392070" cy="1902396"/>
          </a:xfrm>
          <a:prstGeom prst="ellipse">
            <a:avLst/>
          </a:prstGeom>
          <a:solidFill>
            <a:srgbClr val="D5D5D5">
              <a:alpha val="75080"/>
            </a:srgbClr>
          </a:solidFill>
          <a:ln w="127000">
            <a:solidFill>
              <a:schemeClr val="accent1">
                <a:hueOff val="114395"/>
                <a:lumOff val="-24975"/>
                <a:alpha val="7508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6" name="Methods"/>
          <p:cNvSpPr txBox="1"/>
          <p:nvPr/>
        </p:nvSpPr>
        <p:spPr>
          <a:xfrm>
            <a:off x="19775462" y="864188"/>
            <a:ext cx="434027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Methods</a:t>
            </a:r>
          </a:p>
        </p:txBody>
      </p:sp>
      <p:sp>
        <p:nvSpPr>
          <p:cNvPr id="527" name="Learning Personalized Decision Support Policies"/>
          <p:cNvSpPr txBox="1"/>
          <p:nvPr/>
        </p:nvSpPr>
        <p:spPr>
          <a:xfrm>
            <a:off x="4428538" y="249541"/>
            <a:ext cx="15526924" cy="2029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25500">
              <a:defRPr sz="4700">
                <a:solidFill>
                  <a:srgbClr val="5696C6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Learning Personalized Decision Support Policies</a:t>
            </a:r>
          </a:p>
        </p:txBody>
      </p:sp>
      <p:sp>
        <p:nvSpPr>
          <p:cNvPr id="528" name="Formulation: For an unseen decision-maker, which available form of decision support would improve their decision outcome performance the most?"/>
          <p:cNvSpPr txBox="1"/>
          <p:nvPr/>
        </p:nvSpPr>
        <p:spPr>
          <a:xfrm>
            <a:off x="4020723" y="7716109"/>
            <a:ext cx="1634255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solidFill>
                  <a:srgbClr val="5696C6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Formulation: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For an unseen decision-maker, which available form of decision support would improve their decision outcome performance the most?</a:t>
            </a:r>
          </a:p>
        </p:txBody>
      </p:sp>
      <p:sp>
        <p:nvSpPr>
          <p:cNvPr id="529" name="Set Up"/>
          <p:cNvSpPr txBox="1"/>
          <p:nvPr/>
        </p:nvSpPr>
        <p:spPr>
          <a:xfrm>
            <a:off x="3814195" y="9343595"/>
            <a:ext cx="525183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5696C6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Set Up</a:t>
            </a:r>
          </a:p>
        </p:txBody>
      </p:sp>
      <p:sp>
        <p:nvSpPr>
          <p:cNvPr id="530" name="Core Idea of THREAD"/>
          <p:cNvSpPr txBox="1"/>
          <p:nvPr/>
        </p:nvSpPr>
        <p:spPr>
          <a:xfrm>
            <a:off x="14802600" y="9343595"/>
            <a:ext cx="640146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5696C6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Core Idea of THREAD</a:t>
            </a:r>
          </a:p>
        </p:txBody>
      </p:sp>
      <p:sp>
        <p:nvSpPr>
          <p:cNvPr id="531" name="Question: ”When is it appropriate to provide decision support (e.g. ML model predictions) to a specific decision-maker?”"/>
          <p:cNvSpPr txBox="1"/>
          <p:nvPr/>
        </p:nvSpPr>
        <p:spPr>
          <a:xfrm>
            <a:off x="4020723" y="1643159"/>
            <a:ext cx="1634255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solidFill>
                  <a:srgbClr val="5696C6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Question: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”When is it appropriate to provide decision support (e.g. ML model predictions) to a specific decision-maker?”</a:t>
            </a:r>
          </a:p>
        </p:txBody>
      </p:sp>
      <p:grpSp>
        <p:nvGrpSpPr>
          <p:cNvPr id="535" name="Group"/>
          <p:cNvGrpSpPr/>
          <p:nvPr/>
        </p:nvGrpSpPr>
        <p:grpSpPr>
          <a:xfrm>
            <a:off x="503653" y="881288"/>
            <a:ext cx="2953420" cy="3461993"/>
            <a:chOff x="0" y="0"/>
            <a:chExt cx="2953418" cy="3461991"/>
          </a:xfrm>
        </p:grpSpPr>
        <p:pic>
          <p:nvPicPr>
            <p:cNvPr id="532" name="user-icon.png" descr="user-ico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9894" y="772011"/>
              <a:ext cx="2613630" cy="2613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3" name="Shape"/>
            <p:cNvSpPr/>
            <p:nvPr/>
          </p:nvSpPr>
          <p:spPr>
            <a:xfrm>
              <a:off x="0" y="0"/>
              <a:ext cx="2953419" cy="3461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953" y="0"/>
                  </a:moveTo>
                  <a:lnTo>
                    <a:pt x="16647" y="0"/>
                  </a:lnTo>
                  <a:cubicBezTo>
                    <a:pt x="17374" y="0"/>
                    <a:pt x="17955" y="0"/>
                    <a:pt x="18428" y="26"/>
                  </a:cubicBezTo>
                  <a:cubicBezTo>
                    <a:pt x="18900" y="52"/>
                    <a:pt x="19263" y="104"/>
                    <a:pt x="19554" y="207"/>
                  </a:cubicBezTo>
                  <a:cubicBezTo>
                    <a:pt x="19973" y="337"/>
                    <a:pt x="20348" y="543"/>
                    <a:pt x="20656" y="806"/>
                  </a:cubicBezTo>
                  <a:cubicBezTo>
                    <a:pt x="20963" y="1068"/>
                    <a:pt x="21205" y="1388"/>
                    <a:pt x="21357" y="1745"/>
                  </a:cubicBezTo>
                  <a:cubicBezTo>
                    <a:pt x="21479" y="1993"/>
                    <a:pt x="21539" y="2303"/>
                    <a:pt x="21570" y="2706"/>
                  </a:cubicBezTo>
                  <a:cubicBezTo>
                    <a:pt x="21600" y="3109"/>
                    <a:pt x="21600" y="3605"/>
                    <a:pt x="21600" y="4225"/>
                  </a:cubicBezTo>
                  <a:lnTo>
                    <a:pt x="21600" y="17375"/>
                  </a:lnTo>
                  <a:cubicBezTo>
                    <a:pt x="21600" y="17995"/>
                    <a:pt x="21600" y="18491"/>
                    <a:pt x="21570" y="18894"/>
                  </a:cubicBezTo>
                  <a:cubicBezTo>
                    <a:pt x="21539" y="19297"/>
                    <a:pt x="21479" y="19607"/>
                    <a:pt x="21357" y="19855"/>
                  </a:cubicBezTo>
                  <a:cubicBezTo>
                    <a:pt x="21205" y="20212"/>
                    <a:pt x="20963" y="20532"/>
                    <a:pt x="20656" y="20794"/>
                  </a:cubicBezTo>
                  <a:cubicBezTo>
                    <a:pt x="20348" y="21057"/>
                    <a:pt x="19973" y="21263"/>
                    <a:pt x="19554" y="21393"/>
                  </a:cubicBezTo>
                  <a:cubicBezTo>
                    <a:pt x="19263" y="21496"/>
                    <a:pt x="18900" y="21548"/>
                    <a:pt x="18428" y="21574"/>
                  </a:cubicBezTo>
                  <a:cubicBezTo>
                    <a:pt x="17955" y="21600"/>
                    <a:pt x="17374" y="21600"/>
                    <a:pt x="16647" y="21600"/>
                  </a:cubicBezTo>
                  <a:lnTo>
                    <a:pt x="4953" y="21600"/>
                  </a:lnTo>
                  <a:cubicBezTo>
                    <a:pt x="4226" y="21600"/>
                    <a:pt x="3645" y="21600"/>
                    <a:pt x="3172" y="21574"/>
                  </a:cubicBezTo>
                  <a:cubicBezTo>
                    <a:pt x="2700" y="21548"/>
                    <a:pt x="2337" y="21496"/>
                    <a:pt x="2046" y="21393"/>
                  </a:cubicBezTo>
                  <a:cubicBezTo>
                    <a:pt x="1627" y="21263"/>
                    <a:pt x="1252" y="21057"/>
                    <a:pt x="944" y="20794"/>
                  </a:cubicBezTo>
                  <a:cubicBezTo>
                    <a:pt x="637" y="20532"/>
                    <a:pt x="395" y="20212"/>
                    <a:pt x="243" y="19855"/>
                  </a:cubicBezTo>
                  <a:cubicBezTo>
                    <a:pt x="121" y="19607"/>
                    <a:pt x="61" y="19297"/>
                    <a:pt x="30" y="18894"/>
                  </a:cubicBezTo>
                  <a:cubicBezTo>
                    <a:pt x="0" y="18491"/>
                    <a:pt x="0" y="17995"/>
                    <a:pt x="0" y="17375"/>
                  </a:cubicBezTo>
                  <a:lnTo>
                    <a:pt x="0" y="4225"/>
                  </a:lnTo>
                  <a:cubicBezTo>
                    <a:pt x="0" y="3605"/>
                    <a:pt x="0" y="3109"/>
                    <a:pt x="30" y="2706"/>
                  </a:cubicBezTo>
                  <a:cubicBezTo>
                    <a:pt x="61" y="2303"/>
                    <a:pt x="121" y="1993"/>
                    <a:pt x="243" y="1745"/>
                  </a:cubicBezTo>
                  <a:cubicBezTo>
                    <a:pt x="395" y="1388"/>
                    <a:pt x="637" y="1068"/>
                    <a:pt x="944" y="806"/>
                  </a:cubicBezTo>
                  <a:cubicBezTo>
                    <a:pt x="1252" y="543"/>
                    <a:pt x="1627" y="337"/>
                    <a:pt x="2046" y="207"/>
                  </a:cubicBezTo>
                  <a:cubicBezTo>
                    <a:pt x="2337" y="104"/>
                    <a:pt x="2700" y="52"/>
                    <a:pt x="3172" y="26"/>
                  </a:cubicBezTo>
                  <a:cubicBezTo>
                    <a:pt x="3645" y="0"/>
                    <a:pt x="4226" y="0"/>
                    <a:pt x="4953" y="0"/>
                  </a:cubicBezTo>
                  <a:close/>
                </a:path>
              </a:pathLst>
            </a:custGeom>
            <a:solidFill>
              <a:schemeClr val="accent6">
                <a:satOff val="-16844"/>
                <a:lumOff val="-30747"/>
                <a:alpha val="2468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34" name="Decision Maker"/>
            <p:cNvSpPr txBox="1"/>
            <p:nvPr/>
          </p:nvSpPr>
          <p:spPr>
            <a:xfrm>
              <a:off x="172039" y="198513"/>
              <a:ext cx="2609341" cy="562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700">
                  <a:solidFill>
                    <a:srgbClr val="000000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Decision Maker</a:t>
              </a:r>
            </a:p>
          </p:txBody>
        </p:sp>
      </p:grpSp>
      <p:sp>
        <p:nvSpPr>
          <p:cNvPr id="536" name="Rounded Rectangle"/>
          <p:cNvSpPr/>
          <p:nvPr/>
        </p:nvSpPr>
        <p:spPr>
          <a:xfrm>
            <a:off x="383800" y="4534695"/>
            <a:ext cx="3193127" cy="1159052"/>
          </a:xfrm>
          <a:prstGeom prst="roundRect">
            <a:avLst>
              <a:gd name="adj" fmla="val 13327"/>
            </a:avLst>
          </a:prstGeom>
          <a:solidFill>
            <a:schemeClr val="accent3">
              <a:hueOff val="362282"/>
              <a:satOff val="31803"/>
              <a:lumOff val="-18242"/>
              <a:alpha val="25495"/>
            </a:schemeClr>
          </a:solidFill>
          <a:ln w="190500">
            <a:solidFill>
              <a:schemeClr val="accent3">
                <a:hueOff val="362282"/>
                <a:satOff val="31803"/>
                <a:lumOff val="-18242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7" name="Personalize Access"/>
          <p:cNvSpPr txBox="1"/>
          <p:nvPr/>
        </p:nvSpPr>
        <p:spPr>
          <a:xfrm>
            <a:off x="608225" y="4504620"/>
            <a:ext cx="2744276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Personalize Access</a:t>
            </a:r>
          </a:p>
        </p:txBody>
      </p:sp>
      <p:sp>
        <p:nvSpPr>
          <p:cNvPr id="538" name="Chapter 5"/>
          <p:cNvSpPr/>
          <p:nvPr/>
        </p:nvSpPr>
        <p:spPr>
          <a:xfrm>
            <a:off x="84077" y="98721"/>
            <a:ext cx="201903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Chapter 5</a:t>
            </a:r>
          </a:p>
        </p:txBody>
      </p:sp>
      <p:sp>
        <p:nvSpPr>
          <p:cNvPr id="539" name="B*, Chen*, Collins, P. Kamalaruban, Kallina, Weller, Talwalkar. Learning Personalized Decision Support Policies. Under Review. 2023."/>
          <p:cNvSpPr txBox="1"/>
          <p:nvPr/>
        </p:nvSpPr>
        <p:spPr>
          <a:xfrm>
            <a:off x="2785745" y="13119100"/>
            <a:ext cx="188125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B*</a:t>
            </a:r>
            <a:r>
              <a:t>, Chen*, Collins, P. Kamalaruban, Kallina, Weller, Talwalkar. </a:t>
            </a:r>
            <a:r>
              <a:rPr i="1"/>
              <a:t>Learning Personalized Decision Support Policies. </a:t>
            </a:r>
            <a:r>
              <a:t>Under Review. 2023.</a:t>
            </a:r>
          </a:p>
        </p:txBody>
      </p:sp>
      <p:pic>
        <p:nvPicPr>
          <p:cNvPr id="540" name="figure1_v6 (1).png" descr="figure1_v6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7744" y="3338485"/>
            <a:ext cx="18812510" cy="4004014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Equation"/>
          <p:cNvSpPr txBox="1"/>
          <p:nvPr/>
        </p:nvSpPr>
        <p:spPr>
          <a:xfrm>
            <a:off x="2477254" y="11104512"/>
            <a:ext cx="7925715" cy="30718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The decision-maker makes the final prediction:</m:t>
                  </m:r>
                  <m:sSub>
                    <m:e>
                      <m:limUpp>
                        <m:e>
                          <m:r>
                            <a:rPr xmlns:a="http://schemas.openxmlformats.org/drawingml/2006/main" sz="2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lim>
                          <m:r>
                            <a:rPr xmlns:a="http://schemas.openxmlformats.org/drawingml/2006/main" sz="2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2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542" name="Equation"/>
          <p:cNvSpPr txBox="1"/>
          <p:nvPr/>
        </p:nvSpPr>
        <p:spPr>
          <a:xfrm>
            <a:off x="1076502" y="10310682"/>
            <a:ext cx="10727219" cy="29864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We select a form of support</m:t>
                  </m:r>
                  <m:sSub>
                    <m:e>
                      <m:r>
                        <a:rPr xmlns:a="http://schemas.openxmlformats.org/drawingml/2006/main" sz="2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∈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m:rPr>
                      <m:nor/>
                    </m:rP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using a decision support policy</m:t>
                  </m:r>
                  <m:sSub>
                    <m:e>
                      <m:r>
                        <a:rPr xmlns:a="http://schemas.openxmlformats.org/drawingml/2006/main" sz="2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m:rPr>
                      <m:sty m:val="p"/>
                    </m:rP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543" name="Equation"/>
          <p:cNvSpPr txBox="1"/>
          <p:nvPr/>
        </p:nvSpPr>
        <p:spPr>
          <a:xfrm>
            <a:off x="1406532" y="11906877"/>
            <a:ext cx="10067159" cy="3455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Performance differs under each form of support:</m:t>
                  </m:r>
                  <m:sSub>
                    <m:e>
                      <m:r>
                        <a:rPr xmlns:a="http://schemas.openxmlformats.org/drawingml/2006/main" sz="2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2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xmlns:a="http://schemas.openxmlformats.org/drawingml/2006/main" sz="2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2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xmlns:a="http://schemas.openxmlformats.org/drawingml/2006/main" sz="2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2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ℓ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2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544" name="Equation"/>
          <p:cNvSpPr txBox="1"/>
          <p:nvPr/>
        </p:nvSpPr>
        <p:spPr>
          <a:xfrm>
            <a:off x="13816866" y="10310682"/>
            <a:ext cx="8372932" cy="2962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Learn policy</m:t>
                  </m:r>
                  <m:sSub>
                    <m:e>
                      <m:r>
                        <a:rPr xmlns:a="http://schemas.openxmlformats.org/drawingml/2006/main" sz="2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m:rPr>
                      <m:nor/>
                    </m:rP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using a exisiting contextual bandits techniques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  <p:sp>
        <p:nvSpPr>
          <p:cNvPr id="545" name="Equation"/>
          <p:cNvSpPr txBox="1"/>
          <p:nvPr/>
        </p:nvSpPr>
        <p:spPr>
          <a:xfrm>
            <a:off x="15792578" y="11108779"/>
            <a:ext cx="4421509" cy="29864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Include cost of</m:t>
                  </m:r>
                  <m:sSub>
                    <m:e>
                      <m:r>
                        <a:rPr xmlns:a="http://schemas.openxmlformats.org/drawingml/2006/main" sz="2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m:rPr>
                      <m:nor/>
                    </m:rPr>
                    <a:rPr xmlns:a="http://schemas.openxmlformats.org/drawingml/2006/main" sz="2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in the objective</m:t>
                  </m:r>
                </m:oMath>
              </m:oMathPara>
            </a14:m>
            <a:endParaRPr sz="2400"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0" grpId="9"/>
      <p:bldP build="whole" bldLvl="1" animBg="1" rev="0" advAuto="0" spid="527" grpId="2"/>
      <p:bldP build="whole" bldLvl="1" animBg="1" rev="0" advAuto="0" spid="544" grpId="10"/>
      <p:bldP build="whole" bldLvl="1" animBg="1" rev="0" advAuto="0" spid="528" grpId="4"/>
      <p:bldP build="whole" bldLvl="1" animBg="1" rev="0" advAuto="0" spid="543" grpId="8"/>
      <p:bldP build="whole" bldLvl="1" animBg="1" rev="0" advAuto="0" spid="529" grpId="5"/>
      <p:bldP build="whole" bldLvl="1" animBg="1" rev="0" advAuto="0" spid="541" grpId="7"/>
      <p:bldP build="whole" bldLvl="1" animBg="1" rev="0" advAuto="0" spid="545" grpId="11"/>
      <p:bldP build="whole" bldLvl="1" animBg="1" rev="0" advAuto="0" spid="540" grpId="3"/>
      <p:bldP build="whole" bldLvl="1" animBg="1" rev="0" advAuto="0" spid="531" grpId="1"/>
      <p:bldP build="whole" bldLvl="1" animBg="1" rev="0" advAuto="0" spid="542" grpId="6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Oval"/>
          <p:cNvSpPr/>
          <p:nvPr/>
        </p:nvSpPr>
        <p:spPr>
          <a:xfrm>
            <a:off x="19749565" y="313041"/>
            <a:ext cx="4392070" cy="1902396"/>
          </a:xfrm>
          <a:prstGeom prst="ellipse">
            <a:avLst/>
          </a:prstGeom>
          <a:solidFill>
            <a:srgbClr val="D5D5D5">
              <a:alpha val="75080"/>
            </a:srgbClr>
          </a:solidFill>
          <a:ln w="127000">
            <a:solidFill>
              <a:schemeClr val="accent1">
                <a:hueOff val="114395"/>
                <a:lumOff val="-24975"/>
                <a:alpha val="7508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8" name="Methods"/>
          <p:cNvSpPr txBox="1"/>
          <p:nvPr/>
        </p:nvSpPr>
        <p:spPr>
          <a:xfrm>
            <a:off x="19775462" y="864188"/>
            <a:ext cx="434027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Methods</a:t>
            </a:r>
          </a:p>
        </p:txBody>
      </p:sp>
      <p:grpSp>
        <p:nvGrpSpPr>
          <p:cNvPr id="552" name="Group"/>
          <p:cNvGrpSpPr/>
          <p:nvPr/>
        </p:nvGrpSpPr>
        <p:grpSpPr>
          <a:xfrm>
            <a:off x="503653" y="881288"/>
            <a:ext cx="2953420" cy="3461993"/>
            <a:chOff x="0" y="0"/>
            <a:chExt cx="2953418" cy="3461991"/>
          </a:xfrm>
        </p:grpSpPr>
        <p:pic>
          <p:nvPicPr>
            <p:cNvPr id="549" name="user-icon.png" descr="user-ico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9894" y="772011"/>
              <a:ext cx="2613630" cy="2613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0" name="Shape"/>
            <p:cNvSpPr/>
            <p:nvPr/>
          </p:nvSpPr>
          <p:spPr>
            <a:xfrm>
              <a:off x="0" y="0"/>
              <a:ext cx="2953419" cy="3461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953" y="0"/>
                  </a:moveTo>
                  <a:lnTo>
                    <a:pt x="16647" y="0"/>
                  </a:lnTo>
                  <a:cubicBezTo>
                    <a:pt x="17374" y="0"/>
                    <a:pt x="17955" y="0"/>
                    <a:pt x="18428" y="26"/>
                  </a:cubicBezTo>
                  <a:cubicBezTo>
                    <a:pt x="18900" y="52"/>
                    <a:pt x="19263" y="104"/>
                    <a:pt x="19554" y="207"/>
                  </a:cubicBezTo>
                  <a:cubicBezTo>
                    <a:pt x="19973" y="337"/>
                    <a:pt x="20348" y="543"/>
                    <a:pt x="20656" y="806"/>
                  </a:cubicBezTo>
                  <a:cubicBezTo>
                    <a:pt x="20963" y="1068"/>
                    <a:pt x="21205" y="1388"/>
                    <a:pt x="21357" y="1745"/>
                  </a:cubicBezTo>
                  <a:cubicBezTo>
                    <a:pt x="21479" y="1993"/>
                    <a:pt x="21539" y="2303"/>
                    <a:pt x="21570" y="2706"/>
                  </a:cubicBezTo>
                  <a:cubicBezTo>
                    <a:pt x="21600" y="3109"/>
                    <a:pt x="21600" y="3605"/>
                    <a:pt x="21600" y="4225"/>
                  </a:cubicBezTo>
                  <a:lnTo>
                    <a:pt x="21600" y="17375"/>
                  </a:lnTo>
                  <a:cubicBezTo>
                    <a:pt x="21600" y="17995"/>
                    <a:pt x="21600" y="18491"/>
                    <a:pt x="21570" y="18894"/>
                  </a:cubicBezTo>
                  <a:cubicBezTo>
                    <a:pt x="21539" y="19297"/>
                    <a:pt x="21479" y="19607"/>
                    <a:pt x="21357" y="19855"/>
                  </a:cubicBezTo>
                  <a:cubicBezTo>
                    <a:pt x="21205" y="20212"/>
                    <a:pt x="20963" y="20532"/>
                    <a:pt x="20656" y="20794"/>
                  </a:cubicBezTo>
                  <a:cubicBezTo>
                    <a:pt x="20348" y="21057"/>
                    <a:pt x="19973" y="21263"/>
                    <a:pt x="19554" y="21393"/>
                  </a:cubicBezTo>
                  <a:cubicBezTo>
                    <a:pt x="19263" y="21496"/>
                    <a:pt x="18900" y="21548"/>
                    <a:pt x="18428" y="21574"/>
                  </a:cubicBezTo>
                  <a:cubicBezTo>
                    <a:pt x="17955" y="21600"/>
                    <a:pt x="17374" y="21600"/>
                    <a:pt x="16647" y="21600"/>
                  </a:cubicBezTo>
                  <a:lnTo>
                    <a:pt x="4953" y="21600"/>
                  </a:lnTo>
                  <a:cubicBezTo>
                    <a:pt x="4226" y="21600"/>
                    <a:pt x="3645" y="21600"/>
                    <a:pt x="3172" y="21574"/>
                  </a:cubicBezTo>
                  <a:cubicBezTo>
                    <a:pt x="2700" y="21548"/>
                    <a:pt x="2337" y="21496"/>
                    <a:pt x="2046" y="21393"/>
                  </a:cubicBezTo>
                  <a:cubicBezTo>
                    <a:pt x="1627" y="21263"/>
                    <a:pt x="1252" y="21057"/>
                    <a:pt x="944" y="20794"/>
                  </a:cubicBezTo>
                  <a:cubicBezTo>
                    <a:pt x="637" y="20532"/>
                    <a:pt x="395" y="20212"/>
                    <a:pt x="243" y="19855"/>
                  </a:cubicBezTo>
                  <a:cubicBezTo>
                    <a:pt x="121" y="19607"/>
                    <a:pt x="61" y="19297"/>
                    <a:pt x="30" y="18894"/>
                  </a:cubicBezTo>
                  <a:cubicBezTo>
                    <a:pt x="0" y="18491"/>
                    <a:pt x="0" y="17995"/>
                    <a:pt x="0" y="17375"/>
                  </a:cubicBezTo>
                  <a:lnTo>
                    <a:pt x="0" y="4225"/>
                  </a:lnTo>
                  <a:cubicBezTo>
                    <a:pt x="0" y="3605"/>
                    <a:pt x="0" y="3109"/>
                    <a:pt x="30" y="2706"/>
                  </a:cubicBezTo>
                  <a:cubicBezTo>
                    <a:pt x="61" y="2303"/>
                    <a:pt x="121" y="1993"/>
                    <a:pt x="243" y="1745"/>
                  </a:cubicBezTo>
                  <a:cubicBezTo>
                    <a:pt x="395" y="1388"/>
                    <a:pt x="637" y="1068"/>
                    <a:pt x="944" y="806"/>
                  </a:cubicBezTo>
                  <a:cubicBezTo>
                    <a:pt x="1252" y="543"/>
                    <a:pt x="1627" y="337"/>
                    <a:pt x="2046" y="207"/>
                  </a:cubicBezTo>
                  <a:cubicBezTo>
                    <a:pt x="2337" y="104"/>
                    <a:pt x="2700" y="52"/>
                    <a:pt x="3172" y="26"/>
                  </a:cubicBezTo>
                  <a:cubicBezTo>
                    <a:pt x="3645" y="0"/>
                    <a:pt x="4226" y="0"/>
                    <a:pt x="4953" y="0"/>
                  </a:cubicBezTo>
                  <a:close/>
                </a:path>
              </a:pathLst>
            </a:custGeom>
            <a:solidFill>
              <a:schemeClr val="accent6">
                <a:satOff val="-16844"/>
                <a:lumOff val="-30747"/>
                <a:alpha val="2468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51" name="Decision Maker"/>
            <p:cNvSpPr txBox="1"/>
            <p:nvPr/>
          </p:nvSpPr>
          <p:spPr>
            <a:xfrm>
              <a:off x="172039" y="198513"/>
              <a:ext cx="2609341" cy="562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700">
                  <a:solidFill>
                    <a:srgbClr val="000000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Decision Maker</a:t>
              </a:r>
            </a:p>
          </p:txBody>
        </p:sp>
      </p:grpSp>
      <p:sp>
        <p:nvSpPr>
          <p:cNvPr id="553" name="Rounded Rectangle"/>
          <p:cNvSpPr/>
          <p:nvPr/>
        </p:nvSpPr>
        <p:spPr>
          <a:xfrm>
            <a:off x="383800" y="4534695"/>
            <a:ext cx="3193127" cy="1159052"/>
          </a:xfrm>
          <a:prstGeom prst="roundRect">
            <a:avLst>
              <a:gd name="adj" fmla="val 13327"/>
            </a:avLst>
          </a:prstGeom>
          <a:solidFill>
            <a:schemeClr val="accent3">
              <a:hueOff val="362282"/>
              <a:satOff val="31803"/>
              <a:lumOff val="-18242"/>
              <a:alpha val="25495"/>
            </a:schemeClr>
          </a:solidFill>
          <a:ln w="190500">
            <a:solidFill>
              <a:schemeClr val="accent3">
                <a:hueOff val="362282"/>
                <a:satOff val="31803"/>
                <a:lumOff val="-18242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4" name="Personalize Access"/>
          <p:cNvSpPr txBox="1"/>
          <p:nvPr/>
        </p:nvSpPr>
        <p:spPr>
          <a:xfrm>
            <a:off x="608225" y="4504620"/>
            <a:ext cx="2744276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Personalize Access</a:t>
            </a:r>
          </a:p>
        </p:txBody>
      </p:sp>
      <p:sp>
        <p:nvSpPr>
          <p:cNvPr id="555" name="Chapter 5"/>
          <p:cNvSpPr/>
          <p:nvPr/>
        </p:nvSpPr>
        <p:spPr>
          <a:xfrm>
            <a:off x="84077" y="98721"/>
            <a:ext cx="201903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Chapter 5</a:t>
            </a:r>
          </a:p>
        </p:txBody>
      </p:sp>
      <p:sp>
        <p:nvSpPr>
          <p:cNvPr id="556" name="B*, Chen*, Collins, P. Kamalaruban, Kallina, Weller, Talwalkar. Learning Personalized Decision Support Policies. Under Review. 2023."/>
          <p:cNvSpPr txBox="1"/>
          <p:nvPr/>
        </p:nvSpPr>
        <p:spPr>
          <a:xfrm>
            <a:off x="2785745" y="13119100"/>
            <a:ext cx="188125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B*</a:t>
            </a:r>
            <a:r>
              <a:t>, Chen*, Collins, P. Kamalaruban, Kallina, Weller, Talwalkar. </a:t>
            </a:r>
            <a:r>
              <a:rPr i="1"/>
              <a:t>Learning Personalized Decision Support Policies. </a:t>
            </a:r>
            <a:r>
              <a:t>Under Review. 2023.</a:t>
            </a:r>
          </a:p>
        </p:txBody>
      </p:sp>
      <p:sp>
        <p:nvSpPr>
          <p:cNvPr id="557" name="Learning Personalized Decision Support Policies"/>
          <p:cNvSpPr txBox="1"/>
          <p:nvPr/>
        </p:nvSpPr>
        <p:spPr>
          <a:xfrm>
            <a:off x="4428538" y="249541"/>
            <a:ext cx="15526924" cy="2029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25500">
              <a:defRPr sz="4700">
                <a:solidFill>
                  <a:srgbClr val="5696C6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Learning Personalized Decision Support Policies</a:t>
            </a:r>
          </a:p>
        </p:txBody>
      </p:sp>
      <p:sp>
        <p:nvSpPr>
          <p:cNvPr id="558" name="Expertise Profiles"/>
          <p:cNvSpPr txBox="1"/>
          <p:nvPr/>
        </p:nvSpPr>
        <p:spPr>
          <a:xfrm>
            <a:off x="5805411" y="2143313"/>
            <a:ext cx="12773178" cy="2655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solidFill>
                  <a:srgbClr val="5696C6"/>
                </a:solidFill>
              </a:rPr>
              <a:t>Expertise Profiles</a:t>
            </a:r>
            <a:endParaRPr>
              <a:solidFill>
                <a:srgbClr val="5696C6"/>
              </a:solidFill>
            </a:endParaRPr>
          </a:p>
          <a:p>
            <a:pPr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14:m>
              <m:oMathPara>
                <m:oMathParaPr>
                  <m:jc m:val="center"/>
                </m:oMathParaPr>
                <m:oMath>
                  <m:r>
                    <m:rPr>
                      <m:nor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Invariant: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xmlns:a="http://schemas.openxmlformats.org/drawingml/2006/main"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≈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xmlns:a="http://schemas.openxmlformats.org/drawingml/2006/main"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∀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j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∈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</a:p>
          <a:p>
            <a:pPr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14:m>
              <m:oMathPara>
                <m:oMathParaPr>
                  <m:jc m:val="center"/>
                </m:oMathParaPr>
                <m:oMath>
                  <m:r>
                    <m:rPr>
                      <m:nor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Varying: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xmlns:a="http://schemas.openxmlformats.org/drawingml/2006/main"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≤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xmlns:a="http://schemas.openxmlformats.org/drawingml/2006/main"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m:rPr>
                      <m:nor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and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xmlns:a="http://schemas.openxmlformats.org/drawingml/2006/main"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≤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xmlns:a="http://schemas.openxmlformats.org/drawingml/2006/main"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  <a:p>
            <a:pPr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14:m>
              <m:oMathPara>
                <m:oMathParaPr>
                  <m:jc m:val="center"/>
                </m:oMathParaPr>
                <m:oMath>
                  <m:r>
                    <m:rPr>
                      <m:nor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Strictly Better: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xmlns:a="http://schemas.openxmlformats.org/drawingml/2006/main"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≤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xmlns:a="http://schemas.openxmlformats.org/drawingml/2006/main" sz="3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∀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j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∈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</a:p>
        </p:txBody>
      </p:sp>
      <p:sp>
        <p:nvSpPr>
          <p:cNvPr id="559" name="CIFAR10 Task: 3 forms of support (None, Model, or Expert Consensus) and 5 classes"/>
          <p:cNvSpPr txBox="1"/>
          <p:nvPr/>
        </p:nvSpPr>
        <p:spPr>
          <a:xfrm>
            <a:off x="2871036" y="5186752"/>
            <a:ext cx="1864192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solidFill>
                  <a:srgbClr val="5696C6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CIFAR10 Task: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3 forms of support (None, Model, or Expert Consensus) and 5 classes</a:t>
            </a:r>
          </a:p>
        </p:txBody>
      </p:sp>
      <p:pic>
        <p:nvPicPr>
          <p:cNvPr id="560" name="Screenshot 2023-11-09 at 4.31.47 PM.png" descr="Screenshot 2023-11-09 at 4.31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0071" y="8160708"/>
            <a:ext cx="9740901" cy="3187701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CIFAR"/>
          <p:cNvSpPr txBox="1"/>
          <p:nvPr/>
        </p:nvSpPr>
        <p:spPr>
          <a:xfrm>
            <a:off x="3459673" y="7494511"/>
            <a:ext cx="658169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5696C6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solidFill>
                  <a:srgbClr val="5696C6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CIFAR</a:t>
            </a:r>
          </a:p>
        </p:txBody>
      </p:sp>
      <p:sp>
        <p:nvSpPr>
          <p:cNvPr id="562" name="MMLU Task: 2 forms of support (None or LLM) and 4 categories"/>
          <p:cNvSpPr txBox="1"/>
          <p:nvPr/>
        </p:nvSpPr>
        <p:spPr>
          <a:xfrm>
            <a:off x="2871036" y="6286153"/>
            <a:ext cx="1864192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solidFill>
                  <a:srgbClr val="5696C6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MMLU Task: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2 forms of support (None or LLM) and 4 categories</a:t>
            </a:r>
          </a:p>
        </p:txBody>
      </p:sp>
      <p:pic>
        <p:nvPicPr>
          <p:cNvPr id="563" name="Screenshot 2023-11-09 at 4.36.14 PM.png" descr="Screenshot 2023-11-09 at 4.36.1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50848" y="8302836"/>
            <a:ext cx="9353081" cy="2903445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MMLU"/>
          <p:cNvSpPr txBox="1"/>
          <p:nvPr/>
        </p:nvSpPr>
        <p:spPr>
          <a:xfrm>
            <a:off x="14879173" y="7494511"/>
            <a:ext cx="658169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5696C6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solidFill>
                  <a:srgbClr val="5696C6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MMLU</a:t>
            </a:r>
          </a:p>
        </p:txBody>
      </p:sp>
      <p:sp>
        <p:nvSpPr>
          <p:cNvPr id="565" name="If a decision-maker benefits from having support some of the time,  we can learn their policy online"/>
          <p:cNvSpPr txBox="1"/>
          <p:nvPr/>
        </p:nvSpPr>
        <p:spPr>
          <a:xfrm>
            <a:off x="4229727" y="11505096"/>
            <a:ext cx="1592454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If a decision-maker benefits from having support some of the time,  we can learn their policy </a:t>
            </a:r>
            <a:r>
              <a:rPr>
                <a:solidFill>
                  <a:srgbClr val="5696C6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online</a:t>
            </a:r>
          </a:p>
        </p:txBody>
      </p:sp>
      <p:sp>
        <p:nvSpPr>
          <p:cNvPr id="566" name="Oval"/>
          <p:cNvSpPr/>
          <p:nvPr/>
        </p:nvSpPr>
        <p:spPr>
          <a:xfrm>
            <a:off x="6658525" y="10747548"/>
            <a:ext cx="5095060" cy="635001"/>
          </a:xfrm>
          <a:prstGeom prst="ellipse">
            <a:avLst/>
          </a:prstGeom>
          <a:ln w="762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7" name="Line"/>
          <p:cNvSpPr/>
          <p:nvPr/>
        </p:nvSpPr>
        <p:spPr>
          <a:xfrm flipV="1">
            <a:off x="9058866" y="7737351"/>
            <a:ext cx="771655" cy="3024681"/>
          </a:xfrm>
          <a:prstGeom prst="line">
            <a:avLst/>
          </a:prstGeom>
          <a:ln w="635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68" name="Excess loss over optimal loss"/>
          <p:cNvSpPr txBox="1"/>
          <p:nvPr/>
        </p:nvSpPr>
        <p:spPr>
          <a:xfrm>
            <a:off x="7828382" y="7348348"/>
            <a:ext cx="42123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</a:defRPr>
            </a:lvl1pPr>
          </a:lstStyle>
          <a:p>
            <a:pPr/>
            <a:r>
              <a:t>Excess loss over optimal loss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2" grpId="8"/>
      <p:bldP build="whole" bldLvl="1" animBg="1" rev="0" advAuto="0" spid="565" grpId="11"/>
      <p:bldP build="whole" bldLvl="1" animBg="1" rev="0" advAuto="0" spid="559" grpId="2"/>
      <p:bldP build="whole" bldLvl="1" animBg="1" rev="0" advAuto="0" spid="566" grpId="6"/>
      <p:bldP build="whole" bldLvl="1" animBg="1" rev="0" advAuto="0" spid="567" grpId="7"/>
      <p:bldP build="whole" bldLvl="1" animBg="1" rev="0" advAuto="0" spid="563" grpId="10"/>
      <p:bldP build="whole" bldLvl="1" animBg="1" rev="0" advAuto="0" spid="568" grpId="5"/>
      <p:bldP build="whole" bldLvl="1" animBg="1" rev="0" advAuto="0" spid="560" grpId="4"/>
      <p:bldP build="p" bldLvl="5" animBg="1" rev="0" advAuto="0" spid="558" grpId="1"/>
      <p:bldP build="whole" bldLvl="1" animBg="1" rev="0" advAuto="0" spid="564" grpId="9"/>
      <p:bldP build="whole" bldLvl="1" animBg="1" rev="0" advAuto="0" spid="561" grpId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Oval"/>
          <p:cNvSpPr/>
          <p:nvPr/>
        </p:nvSpPr>
        <p:spPr>
          <a:xfrm>
            <a:off x="19749565" y="313041"/>
            <a:ext cx="4392070" cy="1902396"/>
          </a:xfrm>
          <a:prstGeom prst="ellipse">
            <a:avLst/>
          </a:prstGeom>
          <a:solidFill>
            <a:srgbClr val="D5D5D5">
              <a:alpha val="75080"/>
            </a:srgbClr>
          </a:solidFill>
          <a:ln w="127000">
            <a:solidFill>
              <a:schemeClr val="accent1">
                <a:hueOff val="114395"/>
                <a:lumOff val="-24975"/>
                <a:alpha val="7508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1" name="User Studies"/>
          <p:cNvSpPr txBox="1"/>
          <p:nvPr/>
        </p:nvSpPr>
        <p:spPr>
          <a:xfrm>
            <a:off x="19775462" y="864188"/>
            <a:ext cx="434027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User Studies</a:t>
            </a:r>
          </a:p>
        </p:txBody>
      </p:sp>
      <p:sp>
        <p:nvSpPr>
          <p:cNvPr id="572" name="Interactive Evaluation: Users interact with our tool, Modiste, which uses THREAD to learn when users require support online."/>
          <p:cNvSpPr txBox="1"/>
          <p:nvPr/>
        </p:nvSpPr>
        <p:spPr>
          <a:xfrm>
            <a:off x="6156456" y="2040784"/>
            <a:ext cx="1207108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solidFill>
                  <a:srgbClr val="5696C6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Interactive Evaluation:</a:t>
            </a: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 Users interact with our tool, </a:t>
            </a:r>
            <a:r>
              <a:t>Modiste</a:t>
            </a: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, which uses THREAD to learn when users require support online.</a:t>
            </a:r>
          </a:p>
        </p:txBody>
      </p:sp>
      <p:grpSp>
        <p:nvGrpSpPr>
          <p:cNvPr id="576" name="Group"/>
          <p:cNvGrpSpPr/>
          <p:nvPr/>
        </p:nvGrpSpPr>
        <p:grpSpPr>
          <a:xfrm>
            <a:off x="503653" y="881288"/>
            <a:ext cx="2953420" cy="3461993"/>
            <a:chOff x="0" y="0"/>
            <a:chExt cx="2953418" cy="3461991"/>
          </a:xfrm>
        </p:grpSpPr>
        <p:pic>
          <p:nvPicPr>
            <p:cNvPr id="573" name="user-icon.png" descr="user-ico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9894" y="772011"/>
              <a:ext cx="2613630" cy="2613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4" name="Shape"/>
            <p:cNvSpPr/>
            <p:nvPr/>
          </p:nvSpPr>
          <p:spPr>
            <a:xfrm>
              <a:off x="0" y="0"/>
              <a:ext cx="2953419" cy="3461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953" y="0"/>
                  </a:moveTo>
                  <a:lnTo>
                    <a:pt x="16647" y="0"/>
                  </a:lnTo>
                  <a:cubicBezTo>
                    <a:pt x="17374" y="0"/>
                    <a:pt x="17955" y="0"/>
                    <a:pt x="18428" y="26"/>
                  </a:cubicBezTo>
                  <a:cubicBezTo>
                    <a:pt x="18900" y="52"/>
                    <a:pt x="19263" y="104"/>
                    <a:pt x="19554" y="207"/>
                  </a:cubicBezTo>
                  <a:cubicBezTo>
                    <a:pt x="19973" y="337"/>
                    <a:pt x="20348" y="543"/>
                    <a:pt x="20656" y="806"/>
                  </a:cubicBezTo>
                  <a:cubicBezTo>
                    <a:pt x="20963" y="1068"/>
                    <a:pt x="21205" y="1388"/>
                    <a:pt x="21357" y="1745"/>
                  </a:cubicBezTo>
                  <a:cubicBezTo>
                    <a:pt x="21479" y="1993"/>
                    <a:pt x="21539" y="2303"/>
                    <a:pt x="21570" y="2706"/>
                  </a:cubicBezTo>
                  <a:cubicBezTo>
                    <a:pt x="21600" y="3109"/>
                    <a:pt x="21600" y="3605"/>
                    <a:pt x="21600" y="4225"/>
                  </a:cubicBezTo>
                  <a:lnTo>
                    <a:pt x="21600" y="17375"/>
                  </a:lnTo>
                  <a:cubicBezTo>
                    <a:pt x="21600" y="17995"/>
                    <a:pt x="21600" y="18491"/>
                    <a:pt x="21570" y="18894"/>
                  </a:cubicBezTo>
                  <a:cubicBezTo>
                    <a:pt x="21539" y="19297"/>
                    <a:pt x="21479" y="19607"/>
                    <a:pt x="21357" y="19855"/>
                  </a:cubicBezTo>
                  <a:cubicBezTo>
                    <a:pt x="21205" y="20212"/>
                    <a:pt x="20963" y="20532"/>
                    <a:pt x="20656" y="20794"/>
                  </a:cubicBezTo>
                  <a:cubicBezTo>
                    <a:pt x="20348" y="21057"/>
                    <a:pt x="19973" y="21263"/>
                    <a:pt x="19554" y="21393"/>
                  </a:cubicBezTo>
                  <a:cubicBezTo>
                    <a:pt x="19263" y="21496"/>
                    <a:pt x="18900" y="21548"/>
                    <a:pt x="18428" y="21574"/>
                  </a:cubicBezTo>
                  <a:cubicBezTo>
                    <a:pt x="17955" y="21600"/>
                    <a:pt x="17374" y="21600"/>
                    <a:pt x="16647" y="21600"/>
                  </a:cubicBezTo>
                  <a:lnTo>
                    <a:pt x="4953" y="21600"/>
                  </a:lnTo>
                  <a:cubicBezTo>
                    <a:pt x="4226" y="21600"/>
                    <a:pt x="3645" y="21600"/>
                    <a:pt x="3172" y="21574"/>
                  </a:cubicBezTo>
                  <a:cubicBezTo>
                    <a:pt x="2700" y="21548"/>
                    <a:pt x="2337" y="21496"/>
                    <a:pt x="2046" y="21393"/>
                  </a:cubicBezTo>
                  <a:cubicBezTo>
                    <a:pt x="1627" y="21263"/>
                    <a:pt x="1252" y="21057"/>
                    <a:pt x="944" y="20794"/>
                  </a:cubicBezTo>
                  <a:cubicBezTo>
                    <a:pt x="637" y="20532"/>
                    <a:pt x="395" y="20212"/>
                    <a:pt x="243" y="19855"/>
                  </a:cubicBezTo>
                  <a:cubicBezTo>
                    <a:pt x="121" y="19607"/>
                    <a:pt x="61" y="19297"/>
                    <a:pt x="30" y="18894"/>
                  </a:cubicBezTo>
                  <a:cubicBezTo>
                    <a:pt x="0" y="18491"/>
                    <a:pt x="0" y="17995"/>
                    <a:pt x="0" y="17375"/>
                  </a:cubicBezTo>
                  <a:lnTo>
                    <a:pt x="0" y="4225"/>
                  </a:lnTo>
                  <a:cubicBezTo>
                    <a:pt x="0" y="3605"/>
                    <a:pt x="0" y="3109"/>
                    <a:pt x="30" y="2706"/>
                  </a:cubicBezTo>
                  <a:cubicBezTo>
                    <a:pt x="61" y="2303"/>
                    <a:pt x="121" y="1993"/>
                    <a:pt x="243" y="1745"/>
                  </a:cubicBezTo>
                  <a:cubicBezTo>
                    <a:pt x="395" y="1388"/>
                    <a:pt x="637" y="1068"/>
                    <a:pt x="944" y="806"/>
                  </a:cubicBezTo>
                  <a:cubicBezTo>
                    <a:pt x="1252" y="543"/>
                    <a:pt x="1627" y="337"/>
                    <a:pt x="2046" y="207"/>
                  </a:cubicBezTo>
                  <a:cubicBezTo>
                    <a:pt x="2337" y="104"/>
                    <a:pt x="2700" y="52"/>
                    <a:pt x="3172" y="26"/>
                  </a:cubicBezTo>
                  <a:cubicBezTo>
                    <a:pt x="3645" y="0"/>
                    <a:pt x="4226" y="0"/>
                    <a:pt x="4953" y="0"/>
                  </a:cubicBezTo>
                  <a:close/>
                </a:path>
              </a:pathLst>
            </a:custGeom>
            <a:solidFill>
              <a:schemeClr val="accent6">
                <a:satOff val="-16844"/>
                <a:lumOff val="-30747"/>
                <a:alpha val="2468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75" name="Decision Maker"/>
            <p:cNvSpPr txBox="1"/>
            <p:nvPr/>
          </p:nvSpPr>
          <p:spPr>
            <a:xfrm>
              <a:off x="172039" y="198513"/>
              <a:ext cx="2609341" cy="562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700">
                  <a:solidFill>
                    <a:srgbClr val="000000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Decision Maker</a:t>
              </a:r>
            </a:p>
          </p:txBody>
        </p:sp>
      </p:grpSp>
      <p:sp>
        <p:nvSpPr>
          <p:cNvPr id="577" name="Rounded Rectangle"/>
          <p:cNvSpPr/>
          <p:nvPr/>
        </p:nvSpPr>
        <p:spPr>
          <a:xfrm>
            <a:off x="383800" y="4534695"/>
            <a:ext cx="3193127" cy="1159052"/>
          </a:xfrm>
          <a:prstGeom prst="roundRect">
            <a:avLst>
              <a:gd name="adj" fmla="val 13327"/>
            </a:avLst>
          </a:prstGeom>
          <a:solidFill>
            <a:schemeClr val="accent3">
              <a:hueOff val="362282"/>
              <a:satOff val="31803"/>
              <a:lumOff val="-18242"/>
              <a:alpha val="25495"/>
            </a:schemeClr>
          </a:solidFill>
          <a:ln w="190500">
            <a:solidFill>
              <a:schemeClr val="accent3">
                <a:hueOff val="362282"/>
                <a:satOff val="31803"/>
                <a:lumOff val="-18242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8" name="Personalize Access"/>
          <p:cNvSpPr txBox="1"/>
          <p:nvPr/>
        </p:nvSpPr>
        <p:spPr>
          <a:xfrm>
            <a:off x="608225" y="4504620"/>
            <a:ext cx="2744276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Personalize Access</a:t>
            </a:r>
          </a:p>
        </p:txBody>
      </p:sp>
      <p:sp>
        <p:nvSpPr>
          <p:cNvPr id="579" name="Chapter 5"/>
          <p:cNvSpPr/>
          <p:nvPr/>
        </p:nvSpPr>
        <p:spPr>
          <a:xfrm>
            <a:off x="84077" y="98721"/>
            <a:ext cx="201903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Chapter 5</a:t>
            </a:r>
          </a:p>
        </p:txBody>
      </p:sp>
      <p:sp>
        <p:nvSpPr>
          <p:cNvPr id="580" name="B*, Chen*, Collins, P. Kamalaruban, Kallina, Weller, Talwalkar. Learning Personalized Decision Support Policies. Under Review. 2023."/>
          <p:cNvSpPr txBox="1"/>
          <p:nvPr/>
        </p:nvSpPr>
        <p:spPr>
          <a:xfrm>
            <a:off x="2785745" y="13119100"/>
            <a:ext cx="188125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B*</a:t>
            </a:r>
            <a:r>
              <a:t>, Chen*, Collins, P. Kamalaruban, Kallina, Weller, Talwalkar. </a:t>
            </a:r>
            <a:r>
              <a:rPr i="1"/>
              <a:t>Learning Personalized Decision Support Policies. </a:t>
            </a:r>
            <a:r>
              <a:t>Under Review. 2023.</a:t>
            </a:r>
          </a:p>
        </p:txBody>
      </p:sp>
      <p:sp>
        <p:nvSpPr>
          <p:cNvPr id="581" name="Learning Personalized Decision Support Policies"/>
          <p:cNvSpPr txBox="1"/>
          <p:nvPr/>
        </p:nvSpPr>
        <p:spPr>
          <a:xfrm>
            <a:off x="4428538" y="485325"/>
            <a:ext cx="15526924" cy="1557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25500">
              <a:defRPr sz="4700">
                <a:solidFill>
                  <a:srgbClr val="5696C6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Learning Personalized Decision Support Policies</a:t>
            </a:r>
          </a:p>
        </p:txBody>
      </p:sp>
      <p:pic>
        <p:nvPicPr>
          <p:cNvPr id="582" name="cifar_humanonly.png" descr="cifar_humanon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5759" y="3044329"/>
            <a:ext cx="5715052" cy="4139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ai_model_cifar.png" descr="ai_model_cifa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31141" y="3066327"/>
            <a:ext cx="5715052" cy="4095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consensus_correct.png" descr="consensus_correc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876522" y="3044329"/>
            <a:ext cx="5787526" cy="4139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cifar_temp (1).png" descr="cifar_temp (1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86690" y="7060844"/>
            <a:ext cx="10782330" cy="6147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2" grpId="1"/>
      <p:bldP build="whole" bldLvl="1" animBg="1" rev="0" advAuto="0" spid="582" grpId="3"/>
      <p:bldP build="whole" bldLvl="1" animBg="1" rev="0" advAuto="0" spid="584" grpId="2"/>
      <p:bldP build="whole" bldLvl="1" animBg="1" rev="0" advAuto="0" spid="583" grpId="4"/>
      <p:bldP build="whole" bldLvl="1" animBg="1" rev="0" advAuto="0" spid="585" grpId="5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Oval"/>
          <p:cNvSpPr/>
          <p:nvPr/>
        </p:nvSpPr>
        <p:spPr>
          <a:xfrm>
            <a:off x="19749565" y="313041"/>
            <a:ext cx="4392070" cy="1902396"/>
          </a:xfrm>
          <a:prstGeom prst="ellipse">
            <a:avLst/>
          </a:prstGeom>
          <a:solidFill>
            <a:srgbClr val="D5D5D5">
              <a:alpha val="75080"/>
            </a:srgbClr>
          </a:solidFill>
          <a:ln w="127000">
            <a:solidFill>
              <a:schemeClr val="accent1">
                <a:hueOff val="114395"/>
                <a:lumOff val="-24975"/>
                <a:alpha val="7508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8" name="User Studies"/>
          <p:cNvSpPr txBox="1"/>
          <p:nvPr/>
        </p:nvSpPr>
        <p:spPr>
          <a:xfrm>
            <a:off x="19775462" y="864188"/>
            <a:ext cx="434027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User Studies</a:t>
            </a:r>
          </a:p>
        </p:txBody>
      </p:sp>
      <p:grpSp>
        <p:nvGrpSpPr>
          <p:cNvPr id="592" name="Group"/>
          <p:cNvGrpSpPr/>
          <p:nvPr/>
        </p:nvGrpSpPr>
        <p:grpSpPr>
          <a:xfrm>
            <a:off x="503653" y="881288"/>
            <a:ext cx="2953420" cy="3461993"/>
            <a:chOff x="0" y="0"/>
            <a:chExt cx="2953418" cy="3461991"/>
          </a:xfrm>
        </p:grpSpPr>
        <p:pic>
          <p:nvPicPr>
            <p:cNvPr id="589" name="user-icon.png" descr="user-ico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9894" y="772011"/>
              <a:ext cx="2613630" cy="2613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0" name="Shape"/>
            <p:cNvSpPr/>
            <p:nvPr/>
          </p:nvSpPr>
          <p:spPr>
            <a:xfrm>
              <a:off x="0" y="0"/>
              <a:ext cx="2953419" cy="3461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953" y="0"/>
                  </a:moveTo>
                  <a:lnTo>
                    <a:pt x="16647" y="0"/>
                  </a:lnTo>
                  <a:cubicBezTo>
                    <a:pt x="17374" y="0"/>
                    <a:pt x="17955" y="0"/>
                    <a:pt x="18428" y="26"/>
                  </a:cubicBezTo>
                  <a:cubicBezTo>
                    <a:pt x="18900" y="52"/>
                    <a:pt x="19263" y="104"/>
                    <a:pt x="19554" y="207"/>
                  </a:cubicBezTo>
                  <a:cubicBezTo>
                    <a:pt x="19973" y="337"/>
                    <a:pt x="20348" y="543"/>
                    <a:pt x="20656" y="806"/>
                  </a:cubicBezTo>
                  <a:cubicBezTo>
                    <a:pt x="20963" y="1068"/>
                    <a:pt x="21205" y="1388"/>
                    <a:pt x="21357" y="1745"/>
                  </a:cubicBezTo>
                  <a:cubicBezTo>
                    <a:pt x="21479" y="1993"/>
                    <a:pt x="21539" y="2303"/>
                    <a:pt x="21570" y="2706"/>
                  </a:cubicBezTo>
                  <a:cubicBezTo>
                    <a:pt x="21600" y="3109"/>
                    <a:pt x="21600" y="3605"/>
                    <a:pt x="21600" y="4225"/>
                  </a:cubicBezTo>
                  <a:lnTo>
                    <a:pt x="21600" y="17375"/>
                  </a:lnTo>
                  <a:cubicBezTo>
                    <a:pt x="21600" y="17995"/>
                    <a:pt x="21600" y="18491"/>
                    <a:pt x="21570" y="18894"/>
                  </a:cubicBezTo>
                  <a:cubicBezTo>
                    <a:pt x="21539" y="19297"/>
                    <a:pt x="21479" y="19607"/>
                    <a:pt x="21357" y="19855"/>
                  </a:cubicBezTo>
                  <a:cubicBezTo>
                    <a:pt x="21205" y="20212"/>
                    <a:pt x="20963" y="20532"/>
                    <a:pt x="20656" y="20794"/>
                  </a:cubicBezTo>
                  <a:cubicBezTo>
                    <a:pt x="20348" y="21057"/>
                    <a:pt x="19973" y="21263"/>
                    <a:pt x="19554" y="21393"/>
                  </a:cubicBezTo>
                  <a:cubicBezTo>
                    <a:pt x="19263" y="21496"/>
                    <a:pt x="18900" y="21548"/>
                    <a:pt x="18428" y="21574"/>
                  </a:cubicBezTo>
                  <a:cubicBezTo>
                    <a:pt x="17955" y="21600"/>
                    <a:pt x="17374" y="21600"/>
                    <a:pt x="16647" y="21600"/>
                  </a:cubicBezTo>
                  <a:lnTo>
                    <a:pt x="4953" y="21600"/>
                  </a:lnTo>
                  <a:cubicBezTo>
                    <a:pt x="4226" y="21600"/>
                    <a:pt x="3645" y="21600"/>
                    <a:pt x="3172" y="21574"/>
                  </a:cubicBezTo>
                  <a:cubicBezTo>
                    <a:pt x="2700" y="21548"/>
                    <a:pt x="2337" y="21496"/>
                    <a:pt x="2046" y="21393"/>
                  </a:cubicBezTo>
                  <a:cubicBezTo>
                    <a:pt x="1627" y="21263"/>
                    <a:pt x="1252" y="21057"/>
                    <a:pt x="944" y="20794"/>
                  </a:cubicBezTo>
                  <a:cubicBezTo>
                    <a:pt x="637" y="20532"/>
                    <a:pt x="395" y="20212"/>
                    <a:pt x="243" y="19855"/>
                  </a:cubicBezTo>
                  <a:cubicBezTo>
                    <a:pt x="121" y="19607"/>
                    <a:pt x="61" y="19297"/>
                    <a:pt x="30" y="18894"/>
                  </a:cubicBezTo>
                  <a:cubicBezTo>
                    <a:pt x="0" y="18491"/>
                    <a:pt x="0" y="17995"/>
                    <a:pt x="0" y="17375"/>
                  </a:cubicBezTo>
                  <a:lnTo>
                    <a:pt x="0" y="4225"/>
                  </a:lnTo>
                  <a:cubicBezTo>
                    <a:pt x="0" y="3605"/>
                    <a:pt x="0" y="3109"/>
                    <a:pt x="30" y="2706"/>
                  </a:cubicBezTo>
                  <a:cubicBezTo>
                    <a:pt x="61" y="2303"/>
                    <a:pt x="121" y="1993"/>
                    <a:pt x="243" y="1745"/>
                  </a:cubicBezTo>
                  <a:cubicBezTo>
                    <a:pt x="395" y="1388"/>
                    <a:pt x="637" y="1068"/>
                    <a:pt x="944" y="806"/>
                  </a:cubicBezTo>
                  <a:cubicBezTo>
                    <a:pt x="1252" y="543"/>
                    <a:pt x="1627" y="337"/>
                    <a:pt x="2046" y="207"/>
                  </a:cubicBezTo>
                  <a:cubicBezTo>
                    <a:pt x="2337" y="104"/>
                    <a:pt x="2700" y="52"/>
                    <a:pt x="3172" y="26"/>
                  </a:cubicBezTo>
                  <a:cubicBezTo>
                    <a:pt x="3645" y="0"/>
                    <a:pt x="4226" y="0"/>
                    <a:pt x="4953" y="0"/>
                  </a:cubicBezTo>
                  <a:close/>
                </a:path>
              </a:pathLst>
            </a:custGeom>
            <a:solidFill>
              <a:schemeClr val="accent6">
                <a:satOff val="-16844"/>
                <a:lumOff val="-30747"/>
                <a:alpha val="2468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91" name="Decision Maker"/>
            <p:cNvSpPr txBox="1"/>
            <p:nvPr/>
          </p:nvSpPr>
          <p:spPr>
            <a:xfrm>
              <a:off x="172039" y="198513"/>
              <a:ext cx="2609341" cy="562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700">
                  <a:solidFill>
                    <a:srgbClr val="000000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pPr/>
              <a:r>
                <a:t>Decision Maker</a:t>
              </a:r>
            </a:p>
          </p:txBody>
        </p:sp>
      </p:grpSp>
      <p:sp>
        <p:nvSpPr>
          <p:cNvPr id="593" name="Rounded Rectangle"/>
          <p:cNvSpPr/>
          <p:nvPr/>
        </p:nvSpPr>
        <p:spPr>
          <a:xfrm>
            <a:off x="383800" y="4534695"/>
            <a:ext cx="3193127" cy="1159052"/>
          </a:xfrm>
          <a:prstGeom prst="roundRect">
            <a:avLst>
              <a:gd name="adj" fmla="val 13327"/>
            </a:avLst>
          </a:prstGeom>
          <a:solidFill>
            <a:schemeClr val="accent3">
              <a:hueOff val="362282"/>
              <a:satOff val="31803"/>
              <a:lumOff val="-18242"/>
              <a:alpha val="25495"/>
            </a:schemeClr>
          </a:solidFill>
          <a:ln w="190500">
            <a:solidFill>
              <a:schemeClr val="accent3">
                <a:hueOff val="362282"/>
                <a:satOff val="31803"/>
                <a:lumOff val="-18242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4" name="Personalize Access"/>
          <p:cNvSpPr txBox="1"/>
          <p:nvPr/>
        </p:nvSpPr>
        <p:spPr>
          <a:xfrm>
            <a:off x="608225" y="4504620"/>
            <a:ext cx="2744276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Personalize Access</a:t>
            </a:r>
          </a:p>
        </p:txBody>
      </p:sp>
      <p:sp>
        <p:nvSpPr>
          <p:cNvPr id="595" name="Chapter 5"/>
          <p:cNvSpPr/>
          <p:nvPr/>
        </p:nvSpPr>
        <p:spPr>
          <a:xfrm>
            <a:off x="84077" y="98721"/>
            <a:ext cx="201903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Chapter 5</a:t>
            </a:r>
          </a:p>
        </p:txBody>
      </p:sp>
      <p:sp>
        <p:nvSpPr>
          <p:cNvPr id="596" name="B*, Chen*, Collins, P. Kamalaruban, Kallina, Weller, Talwalkar. Learning Personalized Decision Support Policies. Under Review. 2023."/>
          <p:cNvSpPr txBox="1"/>
          <p:nvPr/>
        </p:nvSpPr>
        <p:spPr>
          <a:xfrm>
            <a:off x="2785745" y="13119100"/>
            <a:ext cx="188125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B*</a:t>
            </a:r>
            <a:r>
              <a:t>, Chen*, Collins, P. Kamalaruban, Kallina, Weller, Talwalkar. </a:t>
            </a:r>
            <a:r>
              <a:rPr i="1"/>
              <a:t>Learning Personalized Decision Support Policies. </a:t>
            </a:r>
            <a:r>
              <a:t>Under Review. 2023.</a:t>
            </a:r>
          </a:p>
        </p:txBody>
      </p:sp>
      <p:sp>
        <p:nvSpPr>
          <p:cNvPr id="597" name="Learning Personalized Decision Support Policies"/>
          <p:cNvSpPr txBox="1"/>
          <p:nvPr/>
        </p:nvSpPr>
        <p:spPr>
          <a:xfrm>
            <a:off x="4428538" y="485325"/>
            <a:ext cx="15526924" cy="1557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25500">
              <a:defRPr sz="4700">
                <a:solidFill>
                  <a:srgbClr val="5696C6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Learning Personalized Decision Support Policies</a:t>
            </a:r>
          </a:p>
        </p:txBody>
      </p:sp>
      <p:pic>
        <p:nvPicPr>
          <p:cNvPr id="598" name="mmlu_toplogy_grid_lmbdas.png" descr="mmlu_toplogy_grid_lmbda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65290" y="4062355"/>
            <a:ext cx="16853420" cy="8964586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Interactive Evaluation: Users interact with our tool, Modiste, which uses THREAD to learn when users require support online."/>
          <p:cNvSpPr txBox="1"/>
          <p:nvPr/>
        </p:nvSpPr>
        <p:spPr>
          <a:xfrm>
            <a:off x="6156456" y="2040784"/>
            <a:ext cx="12071088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>
                <a:solidFill>
                  <a:srgbClr val="5696C6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Interactive Evaluation:</a:t>
            </a: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 Users interact with our tool, </a:t>
            </a:r>
            <a:r>
              <a:t>Modiste</a:t>
            </a: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, which uses THREAD to learn when users require support online.</a:t>
            </a:r>
          </a:p>
        </p:txBody>
      </p:sp>
      <p:sp>
        <p:nvSpPr>
          <p:cNvPr id="600" name="Rounded Rectangle"/>
          <p:cNvSpPr/>
          <p:nvPr/>
        </p:nvSpPr>
        <p:spPr>
          <a:xfrm>
            <a:off x="7972033" y="3345422"/>
            <a:ext cx="8439934" cy="529524"/>
          </a:xfrm>
          <a:prstGeom prst="roundRect">
            <a:avLst>
              <a:gd name="adj" fmla="val 29172"/>
            </a:avLst>
          </a:prstGeom>
          <a:solidFill>
            <a:schemeClr val="accent4">
              <a:hueOff val="-476017"/>
              <a:lumOff val="-10042"/>
            </a:schemeClr>
          </a:solidFill>
          <a:ln w="190500">
            <a:solidFill>
              <a:schemeClr val="accent4">
                <a:hueOff val="-476017"/>
                <a:lumOff val="-10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1" name="Similar Performance, Cheaper Cost!!!"/>
          <p:cNvSpPr txBox="1"/>
          <p:nvPr/>
        </p:nvSpPr>
        <p:spPr>
          <a:xfrm>
            <a:off x="7969680" y="3248234"/>
            <a:ext cx="8444640" cy="72390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chemeClr val="accent5">
                    <a:lumOff val="-29866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Similar Performance, Cheaper Cost!!!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7" grpId="1"/>
      <p:bldP build="whole" bldLvl="1" animBg="1" rev="0" advAuto="0" spid="598" grpId="3"/>
      <p:bldP build="whole" bldLvl="1" animBg="1" rev="0" advAuto="0" spid="600" grpId="4"/>
      <p:bldP build="whole" bldLvl="1" animBg="1" rev="0" advAuto="0" spid="599" grpId="2"/>
      <p:bldP build="whole" bldLvl="1" animBg="1" rev="0" advAuto="0" spid="601" grpId="5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Takeaw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2218888">
              <a:defRPr spc="-154" sz="7735">
                <a:solidFill>
                  <a:srgbClr val="5696C6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Takeaways</a:t>
            </a:r>
          </a:p>
        </p:txBody>
      </p:sp>
      <p:sp>
        <p:nvSpPr>
          <p:cNvPr id="604" name="Personalized access to decision support (e.g., ML models) can be learned and improve decision-maker performa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Personalized </a:t>
            </a:r>
            <a:r>
              <a:rPr>
                <a:solidFill>
                  <a:srgbClr val="5696C6"/>
                </a:solidFill>
              </a:rPr>
              <a:t>access to decision support </a:t>
            </a:r>
            <a:r>
              <a:t>(e.g., ML models) can be learned and improve decision-maker performance</a:t>
            </a:r>
            <a:endParaRPr>
              <a:solidFill>
                <a:srgbClr val="5696C6"/>
              </a:solidFill>
            </a:endParaRPr>
          </a:p>
          <a:p>
            <a:pPr lvl="1"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Forms of decision support may be </a:t>
            </a:r>
            <a:r>
              <a:rPr>
                <a:solidFill>
                  <a:srgbClr val="5696C6"/>
                </a:solidFill>
              </a:rPr>
              <a:t>offline </a:t>
            </a:r>
            <a:r>
              <a:t>(e.g., expert consensus)</a:t>
            </a:r>
          </a:p>
          <a:p>
            <a:pPr lvl="1"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solidFill>
                  <a:srgbClr val="5696C6"/>
                </a:solidFill>
              </a:rPr>
              <a:t>Selectivity</a:t>
            </a:r>
            <a:r>
              <a:t> is just one way to operationalize stakeholder-model interaction and to preempt </a:t>
            </a:r>
            <a:r>
              <a:rPr>
                <a:solidFill>
                  <a:srgbClr val="5696C6"/>
                </a:solidFill>
              </a:rPr>
              <a:t>aversive</a:t>
            </a:r>
            <a:r>
              <a:t> behavior</a:t>
            </a:r>
          </a:p>
          <a:p>
            <a:pPr lvl="1">
              <a:buSzPct val="108000"/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Testbeds (a la </a:t>
            </a:r>
            <a:r>
              <a:rPr>
                <a:solidFill>
                  <a:srgbClr val="5696C6"/>
                </a:solidFill>
              </a:rPr>
              <a:t>Modiste</a:t>
            </a:r>
            <a:r>
              <a:t>) can validate online learning algorithms in practice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0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ounded Rectangle"/>
          <p:cNvSpPr/>
          <p:nvPr/>
        </p:nvSpPr>
        <p:spPr>
          <a:xfrm>
            <a:off x="2655358" y="4299471"/>
            <a:ext cx="4912602" cy="5758542"/>
          </a:xfrm>
          <a:prstGeom prst="roundRect">
            <a:avLst>
              <a:gd name="adj" fmla="val 15000"/>
            </a:avLst>
          </a:prstGeom>
          <a:solidFill>
            <a:schemeClr val="accent1">
              <a:hueOff val="114395"/>
              <a:lumOff val="-24975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82" name="neural-network.png" descr="neural-net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7955" y="5482004"/>
            <a:ext cx="4347409" cy="434740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Model"/>
          <p:cNvSpPr txBox="1"/>
          <p:nvPr/>
        </p:nvSpPr>
        <p:spPr>
          <a:xfrm>
            <a:off x="2941522" y="4451871"/>
            <a:ext cx="434027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Model</a:t>
            </a:r>
          </a:p>
        </p:txBody>
      </p:sp>
      <p:pic>
        <p:nvPicPr>
          <p:cNvPr id="184" name="user-icon.png" descr="user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98636" y="5583604"/>
            <a:ext cx="4347409" cy="4347409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Rounded Rectangle"/>
          <p:cNvSpPr/>
          <p:nvPr/>
        </p:nvSpPr>
        <p:spPr>
          <a:xfrm>
            <a:off x="16816040" y="4299471"/>
            <a:ext cx="4912602" cy="5758542"/>
          </a:xfrm>
          <a:prstGeom prst="roundRect">
            <a:avLst>
              <a:gd name="adj" fmla="val 15000"/>
            </a:avLst>
          </a:prstGeom>
          <a:solidFill>
            <a:schemeClr val="accent6">
              <a:satOff val="-16844"/>
              <a:lumOff val="-30747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6" name="Stakeholder"/>
          <p:cNvSpPr txBox="1"/>
          <p:nvPr/>
        </p:nvSpPr>
        <p:spPr>
          <a:xfrm>
            <a:off x="17102204" y="4553471"/>
            <a:ext cx="4340274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Stakeholder</a:t>
            </a:r>
          </a:p>
        </p:txBody>
      </p:sp>
      <p:sp>
        <p:nvSpPr>
          <p:cNvPr id="187" name="Line"/>
          <p:cNvSpPr/>
          <p:nvPr/>
        </p:nvSpPr>
        <p:spPr>
          <a:xfrm>
            <a:off x="7561968" y="8777737"/>
            <a:ext cx="9260064" cy="1"/>
          </a:xfrm>
          <a:prstGeom prst="line">
            <a:avLst/>
          </a:prstGeom>
          <a:ln w="190500">
            <a:solidFill>
              <a:srgbClr val="000000">
                <a:alpha val="25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8" name="Rounded Rectangle"/>
          <p:cNvSpPr/>
          <p:nvPr/>
        </p:nvSpPr>
        <p:spPr>
          <a:xfrm>
            <a:off x="10215712" y="6569936"/>
            <a:ext cx="3952576" cy="1217613"/>
          </a:xfrm>
          <a:prstGeom prst="roundRect">
            <a:avLst>
              <a:gd name="adj" fmla="val 12686"/>
            </a:avLst>
          </a:prstGeom>
          <a:solidFill>
            <a:srgbClr val="000000">
              <a:alpha val="25495"/>
            </a:srgbClr>
          </a:solidFill>
          <a:ln w="190500">
            <a:solidFill>
              <a:srgbClr val="000000">
                <a:alpha val="254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9" name="Human-Machine Team"/>
          <p:cNvSpPr txBox="1"/>
          <p:nvPr/>
        </p:nvSpPr>
        <p:spPr>
          <a:xfrm>
            <a:off x="10021862" y="6429442"/>
            <a:ext cx="4340275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Human-Machine Team</a:t>
            </a:r>
          </a:p>
        </p:txBody>
      </p:sp>
      <p:sp>
        <p:nvSpPr>
          <p:cNvPr id="190" name="Line"/>
          <p:cNvSpPr/>
          <p:nvPr/>
        </p:nvSpPr>
        <p:spPr>
          <a:xfrm>
            <a:off x="7561967" y="5741150"/>
            <a:ext cx="9260065" cy="1"/>
          </a:xfrm>
          <a:prstGeom prst="line">
            <a:avLst/>
          </a:prstGeom>
          <a:ln w="190500">
            <a:solidFill>
              <a:srgbClr val="000000">
                <a:alpha val="25000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3"/>
      <p:bldP build="whole" bldLvl="1" animBg="1" rev="0" advAuto="0" spid="183" grpId="2"/>
      <p:bldP build="whole" bldLvl="1" animBg="1" rev="0" advAuto="0" spid="181" grpId="1"/>
      <p:bldP build="whole" bldLvl="1" animBg="1" rev="0" advAuto="0" spid="184" grpId="6"/>
      <p:bldP build="whole" bldLvl="1" animBg="1" rev="0" advAuto="0" spid="187" grpId="8"/>
      <p:bldP build="whole" bldLvl="1" animBg="1" rev="0" advAuto="0" spid="188" grpId="9"/>
      <p:bldP build="whole" bldLvl="1" animBg="1" rev="0" advAuto="0" spid="190" grpId="7"/>
      <p:bldP build="whole" bldLvl="1" animBg="1" rev="0" advAuto="0" spid="186" grpId="5"/>
      <p:bldP build="whole" bldLvl="1" animBg="1" rev="0" advAuto="0" spid="185" grpId="4"/>
      <p:bldP build="whole" bldLvl="1" animBg="1" rev="0" advAuto="0" spid="189" grpId="1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ounded Rectangle"/>
          <p:cNvSpPr/>
          <p:nvPr/>
        </p:nvSpPr>
        <p:spPr>
          <a:xfrm>
            <a:off x="2655358" y="4299471"/>
            <a:ext cx="4912602" cy="5758542"/>
          </a:xfrm>
          <a:prstGeom prst="roundRect">
            <a:avLst>
              <a:gd name="adj" fmla="val 15000"/>
            </a:avLst>
          </a:prstGeom>
          <a:solidFill>
            <a:schemeClr val="accent1">
              <a:hueOff val="114395"/>
              <a:lumOff val="-24975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93" name="neural-network.png" descr="neural-net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7955" y="5482004"/>
            <a:ext cx="4347409" cy="4347409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Model"/>
          <p:cNvSpPr txBox="1"/>
          <p:nvPr/>
        </p:nvSpPr>
        <p:spPr>
          <a:xfrm>
            <a:off x="2941522" y="4451871"/>
            <a:ext cx="434027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Model</a:t>
            </a:r>
          </a:p>
        </p:txBody>
      </p:sp>
      <p:pic>
        <p:nvPicPr>
          <p:cNvPr id="195" name="user-icon.png" descr="user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98636" y="5583604"/>
            <a:ext cx="4347409" cy="434740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Rounded Rectangle"/>
          <p:cNvSpPr/>
          <p:nvPr/>
        </p:nvSpPr>
        <p:spPr>
          <a:xfrm>
            <a:off x="16816040" y="4299471"/>
            <a:ext cx="4912602" cy="5758542"/>
          </a:xfrm>
          <a:prstGeom prst="roundRect">
            <a:avLst>
              <a:gd name="adj" fmla="val 15000"/>
            </a:avLst>
          </a:prstGeom>
          <a:solidFill>
            <a:schemeClr val="accent6">
              <a:satOff val="-16844"/>
              <a:lumOff val="-30747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7" name="Stakeholder"/>
          <p:cNvSpPr txBox="1"/>
          <p:nvPr/>
        </p:nvSpPr>
        <p:spPr>
          <a:xfrm>
            <a:off x="17102204" y="4553471"/>
            <a:ext cx="4340274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Stakeholder</a:t>
            </a:r>
          </a:p>
        </p:txBody>
      </p:sp>
      <p:sp>
        <p:nvSpPr>
          <p:cNvPr id="198" name="Line"/>
          <p:cNvSpPr/>
          <p:nvPr/>
        </p:nvSpPr>
        <p:spPr>
          <a:xfrm>
            <a:off x="7561968" y="8777737"/>
            <a:ext cx="9260064" cy="1"/>
          </a:xfrm>
          <a:prstGeom prst="line">
            <a:avLst/>
          </a:prstGeom>
          <a:ln w="190500">
            <a:solidFill>
              <a:srgbClr val="000000">
                <a:alpha val="25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9" name="Rounded Rectangle"/>
          <p:cNvSpPr/>
          <p:nvPr/>
        </p:nvSpPr>
        <p:spPr>
          <a:xfrm>
            <a:off x="10215712" y="6569936"/>
            <a:ext cx="3952576" cy="1217613"/>
          </a:xfrm>
          <a:prstGeom prst="roundRect">
            <a:avLst>
              <a:gd name="adj" fmla="val 12686"/>
            </a:avLst>
          </a:prstGeom>
          <a:solidFill>
            <a:srgbClr val="000000">
              <a:alpha val="25495"/>
            </a:srgbClr>
          </a:solidFill>
          <a:ln w="190500">
            <a:solidFill>
              <a:srgbClr val="000000">
                <a:alpha val="2549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0" name="Human-Machine Team"/>
          <p:cNvSpPr txBox="1"/>
          <p:nvPr/>
        </p:nvSpPr>
        <p:spPr>
          <a:xfrm>
            <a:off x="10021862" y="6429442"/>
            <a:ext cx="4340275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Human-Machine Team</a:t>
            </a:r>
          </a:p>
        </p:txBody>
      </p:sp>
      <p:sp>
        <p:nvSpPr>
          <p:cNvPr id="201" name="Line"/>
          <p:cNvSpPr/>
          <p:nvPr/>
        </p:nvSpPr>
        <p:spPr>
          <a:xfrm>
            <a:off x="7561967" y="5741150"/>
            <a:ext cx="9260065" cy="1"/>
          </a:xfrm>
          <a:prstGeom prst="line">
            <a:avLst/>
          </a:prstGeom>
          <a:ln w="190500">
            <a:solidFill>
              <a:srgbClr val="000000">
                <a:alpha val="25000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0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3769" y="364174"/>
            <a:ext cx="1799228" cy="1799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56086" y="2186878"/>
            <a:ext cx="991466" cy="1799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93769" y="10648693"/>
            <a:ext cx="1799228" cy="1792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952204" y="11519854"/>
            <a:ext cx="1799229" cy="1799229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You"/>
          <p:cNvSpPr txBox="1"/>
          <p:nvPr/>
        </p:nvSpPr>
        <p:spPr>
          <a:xfrm>
            <a:off x="19803944" y="1311341"/>
            <a:ext cx="434027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You</a:t>
            </a:r>
          </a:p>
        </p:txBody>
      </p:sp>
      <p:sp>
        <p:nvSpPr>
          <p:cNvPr id="207" name="Me"/>
          <p:cNvSpPr txBox="1"/>
          <p:nvPr/>
        </p:nvSpPr>
        <p:spPr>
          <a:xfrm>
            <a:off x="20347882" y="11625372"/>
            <a:ext cx="434027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Me</a:t>
            </a:r>
          </a:p>
        </p:txBody>
      </p:sp>
      <p:pic>
        <p:nvPicPr>
          <p:cNvPr id="208" name="Google Shape;123;p18" descr="Google Shape;123;p1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243333" y="2356718"/>
            <a:ext cx="1799257" cy="1799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Google Shape;124;p18" descr="Google Shape;124;p1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191709" y="932914"/>
            <a:ext cx="1799229" cy="1799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Google Shape;125;p18" descr="Google Shape;125;p1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786121" y="10436142"/>
            <a:ext cx="1498601" cy="149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Google Shape;126;p18" descr="Google Shape;126;p18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7923829" y="11358671"/>
            <a:ext cx="1498601" cy="1498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4"/>
      <p:bldP build="whole" bldLvl="1" animBg="1" rev="0" advAuto="0" spid="208" grpId="1"/>
      <p:bldP build="whole" bldLvl="1" animBg="1" rev="0" advAuto="0" spid="209" grpId="2"/>
      <p:bldP build="whole" bldLvl="1" animBg="1" rev="0" advAuto="0" spid="210" grpId="3"/>
      <p:bldP build="whole" bldLvl="1" animBg="1" rev="0" advAuto="0" spid="206" grpId="5"/>
      <p:bldP build="whole" bldLvl="1" animBg="1" rev="0" advAuto="0" spid="207" grpId="6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Dietvorst, Simmons, Massey. Algorithm aversion: People Erroneously Avoid Algorithms after Seeing Them Err. Journal of Experimental Psychology. 2015.…"/>
          <p:cNvSpPr txBox="1"/>
          <p:nvPr/>
        </p:nvSpPr>
        <p:spPr>
          <a:xfrm>
            <a:off x="884872" y="12331699"/>
            <a:ext cx="22614256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Dietvorst, Simmons, Massey. </a:t>
            </a:r>
            <a:r>
              <a:rPr i="1"/>
              <a:t>Algorithm aversion: People Erroneously Avoid Algorithms after Seeing Them Err.</a:t>
            </a:r>
            <a:r>
              <a:t> Journal of Experimental Psychology. 2015.</a:t>
            </a:r>
          </a:p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Logg, </a:t>
            </a:r>
            <a:r>
              <a:t>Minson, Moore</a:t>
            </a:r>
            <a:r>
              <a:t>. </a:t>
            </a:r>
            <a:r>
              <a:rPr i="1"/>
              <a:t>Algorithm appreciation: People prefer algorithmic to human judgment.</a:t>
            </a:r>
            <a:r>
              <a:t> Organizational Behavior and Human Decision Processes. 2019.</a:t>
            </a:r>
          </a:p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Zerilli, 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B</a:t>
            </a:r>
            <a:r>
              <a:t>, Weller. </a:t>
            </a:r>
            <a:r>
              <a:rPr i="1"/>
              <a:t>How transparency modulates trust in artificial intelligence.</a:t>
            </a:r>
            <a:r>
              <a:t> Patterns. 2022.</a:t>
            </a:r>
          </a:p>
        </p:txBody>
      </p:sp>
      <p:sp>
        <p:nvSpPr>
          <p:cNvPr id="214" name="Line"/>
          <p:cNvSpPr/>
          <p:nvPr/>
        </p:nvSpPr>
        <p:spPr>
          <a:xfrm>
            <a:off x="1911934" y="6946900"/>
            <a:ext cx="20192570" cy="0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5" name="Line"/>
          <p:cNvSpPr/>
          <p:nvPr/>
        </p:nvSpPr>
        <p:spPr>
          <a:xfrm flipV="1">
            <a:off x="1935988" y="6311900"/>
            <a:ext cx="1" cy="1270000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6" name="Line"/>
          <p:cNvSpPr/>
          <p:nvPr/>
        </p:nvSpPr>
        <p:spPr>
          <a:xfrm flipV="1">
            <a:off x="22075868" y="6311900"/>
            <a:ext cx="1" cy="1270000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7" name="Line"/>
          <p:cNvSpPr/>
          <p:nvPr/>
        </p:nvSpPr>
        <p:spPr>
          <a:xfrm flipV="1">
            <a:off x="6776943" y="6311900"/>
            <a:ext cx="1" cy="1270000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8" name="Line"/>
          <p:cNvSpPr/>
          <p:nvPr/>
        </p:nvSpPr>
        <p:spPr>
          <a:xfrm flipV="1">
            <a:off x="17131572" y="6311900"/>
            <a:ext cx="1" cy="1270000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9" name="Line"/>
          <p:cNvSpPr/>
          <p:nvPr/>
        </p:nvSpPr>
        <p:spPr>
          <a:xfrm flipV="1">
            <a:off x="12187277" y="6311900"/>
            <a:ext cx="1" cy="1270000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0" name="Loafing"/>
          <p:cNvSpPr txBox="1"/>
          <p:nvPr/>
        </p:nvSpPr>
        <p:spPr>
          <a:xfrm>
            <a:off x="429425" y="4394635"/>
            <a:ext cx="301312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5696C6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Loafing</a:t>
            </a:r>
          </a:p>
        </p:txBody>
      </p:sp>
      <p:sp>
        <p:nvSpPr>
          <p:cNvPr id="221" name="Appreciation"/>
          <p:cNvSpPr txBox="1"/>
          <p:nvPr/>
        </p:nvSpPr>
        <p:spPr>
          <a:xfrm>
            <a:off x="4971657" y="4394635"/>
            <a:ext cx="361057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5696C6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Appreciation</a:t>
            </a:r>
          </a:p>
        </p:txBody>
      </p:sp>
      <p:sp>
        <p:nvSpPr>
          <p:cNvPr id="222" name="Vigilance"/>
          <p:cNvSpPr txBox="1"/>
          <p:nvPr/>
        </p:nvSpPr>
        <p:spPr>
          <a:xfrm>
            <a:off x="9712227" y="5432642"/>
            <a:ext cx="495010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77A121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Vigilance</a:t>
            </a:r>
          </a:p>
        </p:txBody>
      </p:sp>
      <p:sp>
        <p:nvSpPr>
          <p:cNvPr id="223" name="Aversion"/>
          <p:cNvSpPr txBox="1"/>
          <p:nvPr/>
        </p:nvSpPr>
        <p:spPr>
          <a:xfrm>
            <a:off x="15326286" y="4394635"/>
            <a:ext cx="361057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5696C6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Aversion</a:t>
            </a:r>
          </a:p>
        </p:txBody>
      </p:sp>
      <p:sp>
        <p:nvSpPr>
          <p:cNvPr id="224" name="Opposition"/>
          <p:cNvSpPr txBox="1"/>
          <p:nvPr/>
        </p:nvSpPr>
        <p:spPr>
          <a:xfrm>
            <a:off x="20270581" y="4394635"/>
            <a:ext cx="361057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5696C6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Opposition</a:t>
            </a:r>
          </a:p>
        </p:txBody>
      </p:sp>
      <p:sp>
        <p:nvSpPr>
          <p:cNvPr id="225" name="Stakeholder aligns all decisions with model"/>
          <p:cNvSpPr txBox="1"/>
          <p:nvPr/>
        </p:nvSpPr>
        <p:spPr>
          <a:xfrm>
            <a:off x="319987" y="5223092"/>
            <a:ext cx="3232004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Stakeholder aligns </a:t>
            </a:r>
            <a:r>
              <a:rPr i="1">
                <a:latin typeface="Avenir Next Demi Bold"/>
                <a:ea typeface="Avenir Next Demi Bold"/>
                <a:cs typeface="Avenir Next Demi Bold"/>
                <a:sym typeface="Avenir Next Demi Bold"/>
              </a:rPr>
              <a:t>all</a:t>
            </a:r>
            <a:r>
              <a:t> decisions with model</a:t>
            </a:r>
          </a:p>
        </p:txBody>
      </p:sp>
      <p:sp>
        <p:nvSpPr>
          <p:cNvPr id="226" name="Stakeholder aligns most decisions with model"/>
          <p:cNvSpPr txBox="1"/>
          <p:nvPr/>
        </p:nvSpPr>
        <p:spPr>
          <a:xfrm>
            <a:off x="4971657" y="5223092"/>
            <a:ext cx="3610574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Stakeholder aligns </a:t>
            </a:r>
            <a:r>
              <a:rPr i="1">
                <a:latin typeface="Avenir Next Demi Bold"/>
                <a:ea typeface="Avenir Next Demi Bold"/>
                <a:cs typeface="Avenir Next Demi Bold"/>
                <a:sym typeface="Avenir Next Demi Bold"/>
              </a:rPr>
              <a:t>most</a:t>
            </a:r>
            <a:r>
              <a:t> decisions with model</a:t>
            </a:r>
          </a:p>
        </p:txBody>
      </p:sp>
      <p:sp>
        <p:nvSpPr>
          <p:cNvPr id="227" name="Stakeholder aligns few decisions with model"/>
          <p:cNvSpPr txBox="1"/>
          <p:nvPr/>
        </p:nvSpPr>
        <p:spPr>
          <a:xfrm>
            <a:off x="15411837" y="5223092"/>
            <a:ext cx="3439470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Stakeholder aligns </a:t>
            </a:r>
            <a:r>
              <a:rPr i="1">
                <a:latin typeface="Avenir Next Demi Bold"/>
                <a:ea typeface="Avenir Next Demi Bold"/>
                <a:cs typeface="Avenir Next Demi Bold"/>
                <a:sym typeface="Avenir Next Demi Bold"/>
              </a:rPr>
              <a:t>few</a:t>
            </a:r>
            <a:r>
              <a:t> decisions with model</a:t>
            </a:r>
          </a:p>
        </p:txBody>
      </p:sp>
      <p:sp>
        <p:nvSpPr>
          <p:cNvPr id="228" name="Stakeholder aligns no decisions with model"/>
          <p:cNvSpPr txBox="1"/>
          <p:nvPr/>
        </p:nvSpPr>
        <p:spPr>
          <a:xfrm>
            <a:off x="20356132" y="5223092"/>
            <a:ext cx="3439470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Stakeholder aligns </a:t>
            </a:r>
            <a:r>
              <a:rPr i="1">
                <a:latin typeface="Avenir Next Demi Bold"/>
                <a:ea typeface="Avenir Next Demi Bold"/>
                <a:cs typeface="Avenir Next Demi Bold"/>
                <a:sym typeface="Avenir Next Demi Bold"/>
              </a:rPr>
              <a:t>no</a:t>
            </a:r>
            <a:r>
              <a:t> decisions with model</a:t>
            </a:r>
          </a:p>
        </p:txBody>
      </p:sp>
      <p:sp>
        <p:nvSpPr>
          <p:cNvPr id="229" name="Overtrust"/>
          <p:cNvSpPr txBox="1"/>
          <p:nvPr/>
        </p:nvSpPr>
        <p:spPr>
          <a:xfrm>
            <a:off x="4971657" y="7521357"/>
            <a:ext cx="361057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AE3F4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Overtrust</a:t>
            </a:r>
          </a:p>
        </p:txBody>
      </p:sp>
      <p:sp>
        <p:nvSpPr>
          <p:cNvPr id="230" name="Distrust"/>
          <p:cNvSpPr txBox="1"/>
          <p:nvPr/>
        </p:nvSpPr>
        <p:spPr>
          <a:xfrm>
            <a:off x="15326286" y="7534057"/>
            <a:ext cx="3610574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900">
                <a:solidFill>
                  <a:srgbClr val="AE3F4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Distrust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2"/>
      <p:bldP build="whole" bldLvl="1" animBg="1" rev="0" advAuto="0" spid="226" grpId="7"/>
      <p:bldP build="whole" bldLvl="1" animBg="1" rev="0" advAuto="0" spid="224" grpId="3"/>
      <p:bldP build="whole" bldLvl="1" animBg="1" rev="0" advAuto="0" spid="220" grpId="1"/>
      <p:bldP build="whole" bldLvl="1" animBg="1" rev="0" advAuto="0" spid="228" grpId="4"/>
      <p:bldP build="whole" bldLvl="1" animBg="1" rev="0" advAuto="0" spid="221" grpId="5"/>
      <p:bldP build="whole" bldLvl="1" animBg="1" rev="0" advAuto="0" spid="223" grpId="6"/>
      <p:bldP build="whole" bldLvl="1" animBg="1" rev="0" advAuto="0" spid="227" grpId="8"/>
      <p:bldP build="whole" bldLvl="1" animBg="1" rev="0" advAuto="0" spid="222" grpId="9"/>
      <p:bldP build="whole" bldLvl="1" animBg="1" rev="0" advAuto="0" spid="229" grpId="10"/>
      <p:bldP build="whole" bldLvl="1" animBg="1" rev="0" advAuto="0" spid="230" grpId="1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Zerilli, B, Weller. How transparency modulates trust in artificial intelligence. Patterns. 2022."/>
          <p:cNvSpPr txBox="1"/>
          <p:nvPr/>
        </p:nvSpPr>
        <p:spPr>
          <a:xfrm>
            <a:off x="5723254" y="12742672"/>
            <a:ext cx="1293749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Zerilli, 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B</a:t>
            </a:r>
            <a:r>
              <a:t>, Weller. </a:t>
            </a:r>
            <a:r>
              <a:rPr i="1"/>
              <a:t>How transparency modulates trust in artificial intelligence.</a:t>
            </a:r>
            <a:r>
              <a:t> Patterns. 2022.</a:t>
            </a:r>
          </a:p>
        </p:txBody>
      </p:sp>
      <p:sp>
        <p:nvSpPr>
          <p:cNvPr id="233" name="Line"/>
          <p:cNvSpPr/>
          <p:nvPr/>
        </p:nvSpPr>
        <p:spPr>
          <a:xfrm>
            <a:off x="1948644" y="2476991"/>
            <a:ext cx="2019257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4" name="Line"/>
          <p:cNvSpPr/>
          <p:nvPr/>
        </p:nvSpPr>
        <p:spPr>
          <a:xfrm flipV="1">
            <a:off x="1972698" y="1841991"/>
            <a:ext cx="1" cy="1270001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5" name="Line"/>
          <p:cNvSpPr/>
          <p:nvPr/>
        </p:nvSpPr>
        <p:spPr>
          <a:xfrm flipV="1">
            <a:off x="22112577" y="1841991"/>
            <a:ext cx="1" cy="1270001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6" name="Line"/>
          <p:cNvSpPr/>
          <p:nvPr/>
        </p:nvSpPr>
        <p:spPr>
          <a:xfrm flipV="1">
            <a:off x="6813653" y="1841991"/>
            <a:ext cx="1" cy="1270001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7" name="Line"/>
          <p:cNvSpPr/>
          <p:nvPr/>
        </p:nvSpPr>
        <p:spPr>
          <a:xfrm flipV="1">
            <a:off x="17168282" y="1841991"/>
            <a:ext cx="1" cy="1270001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8" name="Line"/>
          <p:cNvSpPr/>
          <p:nvPr/>
        </p:nvSpPr>
        <p:spPr>
          <a:xfrm flipV="1">
            <a:off x="12223986" y="1841991"/>
            <a:ext cx="1" cy="1270001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9" name="Loafing"/>
          <p:cNvSpPr txBox="1"/>
          <p:nvPr/>
        </p:nvSpPr>
        <p:spPr>
          <a:xfrm>
            <a:off x="466135" y="962734"/>
            <a:ext cx="301312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5696C6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Loafing</a:t>
            </a:r>
          </a:p>
        </p:txBody>
      </p:sp>
      <p:sp>
        <p:nvSpPr>
          <p:cNvPr id="240" name="Appreciation"/>
          <p:cNvSpPr txBox="1"/>
          <p:nvPr/>
        </p:nvSpPr>
        <p:spPr>
          <a:xfrm>
            <a:off x="5008367" y="962734"/>
            <a:ext cx="361057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5696C6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Appreciation</a:t>
            </a:r>
          </a:p>
        </p:txBody>
      </p:sp>
      <p:sp>
        <p:nvSpPr>
          <p:cNvPr id="241" name="Vigilance"/>
          <p:cNvSpPr txBox="1"/>
          <p:nvPr/>
        </p:nvSpPr>
        <p:spPr>
          <a:xfrm>
            <a:off x="9748937" y="962734"/>
            <a:ext cx="495010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77A121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Vigilance</a:t>
            </a:r>
          </a:p>
        </p:txBody>
      </p:sp>
      <p:sp>
        <p:nvSpPr>
          <p:cNvPr id="242" name="Aversion"/>
          <p:cNvSpPr txBox="1"/>
          <p:nvPr/>
        </p:nvSpPr>
        <p:spPr>
          <a:xfrm>
            <a:off x="15362996" y="955470"/>
            <a:ext cx="361057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5696C6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Aversion</a:t>
            </a:r>
          </a:p>
        </p:txBody>
      </p:sp>
      <p:sp>
        <p:nvSpPr>
          <p:cNvPr id="243" name="Opposition"/>
          <p:cNvSpPr txBox="1"/>
          <p:nvPr/>
        </p:nvSpPr>
        <p:spPr>
          <a:xfrm>
            <a:off x="20307291" y="962734"/>
            <a:ext cx="361057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5696C6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Opposition</a:t>
            </a:r>
          </a:p>
        </p:txBody>
      </p:sp>
      <p:pic>
        <p:nvPicPr>
          <p:cNvPr id="244" name="Screenshot 2023-12-11 at 6.33.22 PM.png" descr="Screenshot 2023-12-11 at 6.33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05287" y="3629569"/>
            <a:ext cx="8074854" cy="2121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Screenshot 2023-12-11 at 6.34.14 PM.png" descr="Screenshot 2023-12-11 at 6.34.1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01052" y="6268191"/>
            <a:ext cx="7304441" cy="2407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Screenshot 2023-12-11 at 6.35.31 PM.png" descr="Screenshot 2023-12-11 at 6.35.31 PM.png"/>
          <p:cNvPicPr>
            <a:picLocks noChangeAspect="1"/>
          </p:cNvPicPr>
          <p:nvPr/>
        </p:nvPicPr>
        <p:blipFill>
          <a:blip r:embed="rId4">
            <a:extLst/>
          </a:blip>
          <a:srcRect l="0" t="0" r="7848" b="0"/>
          <a:stretch>
            <a:fillRect/>
          </a:stretch>
        </p:blipFill>
        <p:spPr>
          <a:xfrm>
            <a:off x="-47874" y="6452788"/>
            <a:ext cx="7337913" cy="199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Screenshot 2023-12-11 at 6.38.35 PM.png" descr="Screenshot 2023-12-11 at 6.38.35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46360" y="3629569"/>
            <a:ext cx="7044025" cy="199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Screenshot 2023-12-11 at 6.41.02 PM.png" descr="Screenshot 2023-12-11 at 6.41.02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273336" y="9388384"/>
            <a:ext cx="8893492" cy="164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Screenshot 2023-12-11 at 6.41.46 PM.png" descr="Screenshot 2023-12-11 at 6.41.46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63111" y="9374362"/>
            <a:ext cx="8410523" cy="1671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5" grpId="3"/>
      <p:bldP build="whole" bldLvl="1" animBg="1" rev="0" advAuto="0" spid="244" grpId="2"/>
      <p:bldP build="whole" bldLvl="1" animBg="1" rev="0" advAuto="0" spid="248" grpId="6"/>
      <p:bldP build="whole" bldLvl="1" animBg="1" rev="0" advAuto="0" spid="247" grpId="1"/>
      <p:bldP build="whole" bldLvl="1" animBg="1" rev="0" advAuto="0" spid="249" grpId="5"/>
      <p:bldP build="whole" bldLvl="1" animBg="1" rev="0" advAuto="0" spid="246" grpId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ounded Rectangle"/>
          <p:cNvSpPr/>
          <p:nvPr/>
        </p:nvSpPr>
        <p:spPr>
          <a:xfrm>
            <a:off x="2655358" y="4299471"/>
            <a:ext cx="4912602" cy="5758542"/>
          </a:xfrm>
          <a:prstGeom prst="roundRect">
            <a:avLst>
              <a:gd name="adj" fmla="val 15000"/>
            </a:avLst>
          </a:prstGeom>
          <a:solidFill>
            <a:schemeClr val="accent1">
              <a:hueOff val="114395"/>
              <a:lumOff val="-24975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52" name="neural-network.png" descr="neural-net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7955" y="5482004"/>
            <a:ext cx="4347409" cy="4347409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Model"/>
          <p:cNvSpPr txBox="1"/>
          <p:nvPr/>
        </p:nvSpPr>
        <p:spPr>
          <a:xfrm>
            <a:off x="2941522" y="4451871"/>
            <a:ext cx="434027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Model</a:t>
            </a:r>
          </a:p>
        </p:txBody>
      </p:sp>
      <p:pic>
        <p:nvPicPr>
          <p:cNvPr id="254" name="user-icon.png" descr="user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98636" y="5583604"/>
            <a:ext cx="4347409" cy="434740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Rounded Rectangle"/>
          <p:cNvSpPr/>
          <p:nvPr/>
        </p:nvSpPr>
        <p:spPr>
          <a:xfrm>
            <a:off x="16816040" y="4299471"/>
            <a:ext cx="4912602" cy="5758542"/>
          </a:xfrm>
          <a:prstGeom prst="roundRect">
            <a:avLst>
              <a:gd name="adj" fmla="val 15000"/>
            </a:avLst>
          </a:prstGeom>
          <a:solidFill>
            <a:schemeClr val="accent6">
              <a:satOff val="-16844"/>
              <a:lumOff val="-30747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6" name="Stakeholder"/>
          <p:cNvSpPr txBox="1"/>
          <p:nvPr/>
        </p:nvSpPr>
        <p:spPr>
          <a:xfrm>
            <a:off x="17102204" y="4553471"/>
            <a:ext cx="4340274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Stakeholder</a:t>
            </a:r>
          </a:p>
        </p:txBody>
      </p:sp>
      <p:sp>
        <p:nvSpPr>
          <p:cNvPr id="257" name="Rounded Rectangle"/>
          <p:cNvSpPr/>
          <p:nvPr/>
        </p:nvSpPr>
        <p:spPr>
          <a:xfrm>
            <a:off x="10215712" y="4910875"/>
            <a:ext cx="3952576" cy="529524"/>
          </a:xfrm>
          <a:prstGeom prst="roundRect">
            <a:avLst>
              <a:gd name="adj" fmla="val 29172"/>
            </a:avLst>
          </a:prstGeom>
          <a:solidFill>
            <a:schemeClr val="accent4">
              <a:hueOff val="-1247790"/>
              <a:lumOff val="-12326"/>
              <a:alpha val="25495"/>
            </a:schemeClr>
          </a:solidFill>
          <a:ln w="190500">
            <a:solidFill>
              <a:schemeClr val="accent4">
                <a:hueOff val="-1247790"/>
                <a:lumOff val="-12326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8" name="Appropriate Access"/>
          <p:cNvSpPr txBox="1"/>
          <p:nvPr/>
        </p:nvSpPr>
        <p:spPr>
          <a:xfrm>
            <a:off x="10018296" y="4839086"/>
            <a:ext cx="434740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Appropriate Access</a:t>
            </a:r>
          </a:p>
        </p:txBody>
      </p:sp>
      <p:sp>
        <p:nvSpPr>
          <p:cNvPr id="259" name="Line"/>
          <p:cNvSpPr/>
          <p:nvPr/>
        </p:nvSpPr>
        <p:spPr>
          <a:xfrm flipV="1">
            <a:off x="12192000" y="5531371"/>
            <a:ext cx="1" cy="1244601"/>
          </a:xfrm>
          <a:prstGeom prst="line">
            <a:avLst/>
          </a:prstGeom>
          <a:ln w="190500">
            <a:solidFill>
              <a:schemeClr val="accent4">
                <a:hueOff val="-1247790"/>
                <a:lumOff val="-12326"/>
                <a:alpha val="25000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0" name="B*, Sargeant*. When Should Algorithms Resign? Preprint. 2023."/>
          <p:cNvSpPr txBox="1"/>
          <p:nvPr/>
        </p:nvSpPr>
        <p:spPr>
          <a:xfrm>
            <a:off x="7593964" y="12577233"/>
            <a:ext cx="919607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1"/>
              <a:t>B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*</a:t>
            </a:r>
            <a:r>
              <a:t>, Sargeant*. </a:t>
            </a:r>
            <a:r>
              <a:rPr i="1"/>
              <a:t>When Should Algorithms Resign?</a:t>
            </a:r>
            <a:r>
              <a:t> Preprint. 2023.</a:t>
            </a:r>
          </a:p>
        </p:txBody>
      </p:sp>
      <p:sp>
        <p:nvSpPr>
          <p:cNvPr id="261" name="Line"/>
          <p:cNvSpPr/>
          <p:nvPr/>
        </p:nvSpPr>
        <p:spPr>
          <a:xfrm>
            <a:off x="7567958" y="6858000"/>
            <a:ext cx="9248084" cy="0"/>
          </a:xfrm>
          <a:prstGeom prst="line">
            <a:avLst/>
          </a:prstGeom>
          <a:ln w="190500">
            <a:solidFill>
              <a:schemeClr val="accent4">
                <a:hueOff val="-1247790"/>
                <a:lumOff val="-12326"/>
                <a:alpha val="25000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2" name="B*, Chen*, Collins, P. Kamalaruban, Kallina, Weller, Talwalkar. Learning Personalized Decision Support Policies. Under Review. 2023."/>
          <p:cNvSpPr txBox="1"/>
          <p:nvPr/>
        </p:nvSpPr>
        <p:spPr>
          <a:xfrm>
            <a:off x="2785745" y="13097425"/>
            <a:ext cx="188125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B*</a:t>
            </a:r>
            <a:r>
              <a:t>, Chen*, Collins, P. Kamalaruban, Kallina, Weller, Talwalkar. </a:t>
            </a:r>
            <a:r>
              <a:rPr i="1"/>
              <a:t>Learning Personalized Decision Support Policies. </a:t>
            </a:r>
            <a:r>
              <a:t>Under Review. 2023.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3"/>
      <p:bldP build="whole" bldLvl="1" animBg="1" rev="0" advAuto="0" spid="261" grpId="1"/>
      <p:bldP build="whole" bldLvl="1" animBg="1" rev="0" advAuto="0" spid="257" grpId="2"/>
      <p:bldP build="whole" bldLvl="1" animBg="1" rev="0" advAuto="0" spid="259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ounded Rectangle"/>
          <p:cNvSpPr/>
          <p:nvPr/>
        </p:nvSpPr>
        <p:spPr>
          <a:xfrm>
            <a:off x="2655358" y="4299471"/>
            <a:ext cx="4912602" cy="5758542"/>
          </a:xfrm>
          <a:prstGeom prst="roundRect">
            <a:avLst>
              <a:gd name="adj" fmla="val 15000"/>
            </a:avLst>
          </a:prstGeom>
          <a:solidFill>
            <a:schemeClr val="accent1">
              <a:hueOff val="114395"/>
              <a:lumOff val="-24975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65" name="neural-network.png" descr="neural-net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7955" y="5482004"/>
            <a:ext cx="4347409" cy="4347409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Model"/>
          <p:cNvSpPr txBox="1"/>
          <p:nvPr/>
        </p:nvSpPr>
        <p:spPr>
          <a:xfrm>
            <a:off x="2941522" y="4451871"/>
            <a:ext cx="434027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Model</a:t>
            </a:r>
          </a:p>
        </p:txBody>
      </p:sp>
      <p:pic>
        <p:nvPicPr>
          <p:cNvPr id="267" name="user-icon.png" descr="user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98636" y="5583604"/>
            <a:ext cx="4347409" cy="4347409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Rounded Rectangle"/>
          <p:cNvSpPr/>
          <p:nvPr/>
        </p:nvSpPr>
        <p:spPr>
          <a:xfrm>
            <a:off x="16816040" y="4299471"/>
            <a:ext cx="4912602" cy="5758542"/>
          </a:xfrm>
          <a:prstGeom prst="roundRect">
            <a:avLst>
              <a:gd name="adj" fmla="val 15000"/>
            </a:avLst>
          </a:prstGeom>
          <a:solidFill>
            <a:schemeClr val="accent6">
              <a:satOff val="-16844"/>
              <a:lumOff val="-30747"/>
              <a:alpha val="246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9" name="Stakeholder"/>
          <p:cNvSpPr txBox="1"/>
          <p:nvPr/>
        </p:nvSpPr>
        <p:spPr>
          <a:xfrm>
            <a:off x="17102204" y="4553471"/>
            <a:ext cx="4340274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Stakeholder</a:t>
            </a:r>
          </a:p>
        </p:txBody>
      </p:sp>
      <p:sp>
        <p:nvSpPr>
          <p:cNvPr id="270" name="Line"/>
          <p:cNvSpPr/>
          <p:nvPr/>
        </p:nvSpPr>
        <p:spPr>
          <a:xfrm flipH="1">
            <a:off x="12192000" y="3896377"/>
            <a:ext cx="1" cy="8409466"/>
          </a:xfrm>
          <a:prstGeom prst="line">
            <a:avLst/>
          </a:prstGeom>
          <a:ln w="190500">
            <a:solidFill>
              <a:schemeClr val="accent4">
                <a:hueOff val="-1247790"/>
                <a:lumOff val="-12326"/>
                <a:alpha val="25000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1" name="Rounded Rectangle"/>
          <p:cNvSpPr/>
          <p:nvPr/>
        </p:nvSpPr>
        <p:spPr>
          <a:xfrm>
            <a:off x="10215712" y="3003504"/>
            <a:ext cx="3952576" cy="529524"/>
          </a:xfrm>
          <a:prstGeom prst="roundRect">
            <a:avLst>
              <a:gd name="adj" fmla="val 29172"/>
            </a:avLst>
          </a:prstGeom>
          <a:solidFill>
            <a:schemeClr val="accent4">
              <a:hueOff val="-1247790"/>
              <a:lumOff val="-12326"/>
              <a:alpha val="25495"/>
            </a:schemeClr>
          </a:solidFill>
          <a:ln w="190500">
            <a:solidFill>
              <a:schemeClr val="accent4">
                <a:hueOff val="-1247790"/>
                <a:lumOff val="-12326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2" name="Veil of Selectivity"/>
          <p:cNvSpPr txBox="1"/>
          <p:nvPr/>
        </p:nvSpPr>
        <p:spPr>
          <a:xfrm>
            <a:off x="10018296" y="2931716"/>
            <a:ext cx="434740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Veil of Selectivity</a:t>
            </a:r>
          </a:p>
        </p:txBody>
      </p:sp>
      <p:sp>
        <p:nvSpPr>
          <p:cNvPr id="273" name="Rounded Rectangle"/>
          <p:cNvSpPr/>
          <p:nvPr/>
        </p:nvSpPr>
        <p:spPr>
          <a:xfrm>
            <a:off x="7264909" y="10846685"/>
            <a:ext cx="3952577" cy="529524"/>
          </a:xfrm>
          <a:prstGeom prst="roundRect">
            <a:avLst>
              <a:gd name="adj" fmla="val 29172"/>
            </a:avLst>
          </a:prstGeom>
          <a:solidFill>
            <a:schemeClr val="accent4">
              <a:hueOff val="-1247790"/>
              <a:lumOff val="-12326"/>
              <a:alpha val="25495"/>
            </a:schemeClr>
          </a:solidFill>
          <a:ln w="190500">
            <a:solidFill>
              <a:schemeClr val="accent4">
                <a:hueOff val="-1247790"/>
                <a:lumOff val="-12326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4" name="Model Performance"/>
          <p:cNvSpPr txBox="1"/>
          <p:nvPr/>
        </p:nvSpPr>
        <p:spPr>
          <a:xfrm>
            <a:off x="7067493" y="10774897"/>
            <a:ext cx="434740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Model Performance</a:t>
            </a:r>
          </a:p>
        </p:txBody>
      </p:sp>
      <p:sp>
        <p:nvSpPr>
          <p:cNvPr id="275" name="Rounded Rectangle"/>
          <p:cNvSpPr/>
          <p:nvPr/>
        </p:nvSpPr>
        <p:spPr>
          <a:xfrm>
            <a:off x="12962298" y="10846685"/>
            <a:ext cx="3952577" cy="529524"/>
          </a:xfrm>
          <a:prstGeom prst="roundRect">
            <a:avLst>
              <a:gd name="adj" fmla="val 29172"/>
            </a:avLst>
          </a:prstGeom>
          <a:solidFill>
            <a:schemeClr val="accent4">
              <a:hueOff val="-1247790"/>
              <a:lumOff val="-12326"/>
              <a:alpha val="25495"/>
            </a:schemeClr>
          </a:solidFill>
          <a:ln w="190500">
            <a:solidFill>
              <a:schemeClr val="accent4">
                <a:hueOff val="-1247790"/>
                <a:lumOff val="-12326"/>
                <a:alpha val="2549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6" name="Domain Expertise"/>
          <p:cNvSpPr txBox="1"/>
          <p:nvPr/>
        </p:nvSpPr>
        <p:spPr>
          <a:xfrm>
            <a:off x="12764882" y="10774897"/>
            <a:ext cx="434740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Domain Expertise</a:t>
            </a:r>
          </a:p>
        </p:txBody>
      </p:sp>
      <p:pic>
        <p:nvPicPr>
          <p:cNvPr id="277" name="cartoon-happy-eyes.png" descr="cartoon-happy-eye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29614" y="6079556"/>
            <a:ext cx="2244063" cy="2244063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*, Sargeant*. When Should Algorithms Resign? Preprint. 2023."/>
          <p:cNvSpPr txBox="1"/>
          <p:nvPr/>
        </p:nvSpPr>
        <p:spPr>
          <a:xfrm>
            <a:off x="7593964" y="12577233"/>
            <a:ext cx="919607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1"/>
              <a:t>B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*</a:t>
            </a:r>
            <a:r>
              <a:t>, Sargeant*. </a:t>
            </a:r>
            <a:r>
              <a:rPr i="1"/>
              <a:t>When Should Algorithms Resign?</a:t>
            </a:r>
            <a:r>
              <a:t> Preprint. 2023.</a:t>
            </a:r>
          </a:p>
        </p:txBody>
      </p:sp>
      <p:sp>
        <p:nvSpPr>
          <p:cNvPr id="279" name="B*, Chen*, Collins, P. Kamalaruban, Kallina, Weller, Talwalkar. Learning Personalized Decision Support Policies. Under Review. 2023."/>
          <p:cNvSpPr txBox="1"/>
          <p:nvPr/>
        </p:nvSpPr>
        <p:spPr>
          <a:xfrm>
            <a:off x="2785745" y="13097425"/>
            <a:ext cx="188125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B*</a:t>
            </a:r>
            <a:r>
              <a:t>, Chen*, Collins, P. Kamalaruban, Kallina, Weller, Talwalkar. </a:t>
            </a:r>
            <a:r>
              <a:rPr i="1"/>
              <a:t>Learning Personalized Decision Support Policies. </a:t>
            </a:r>
            <a:r>
              <a:t>Under Review. 2023.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1" grpId="2"/>
      <p:bldP build="whole" bldLvl="1" animBg="1" rev="0" advAuto="0" spid="276" grpId="8"/>
      <p:bldP build="whole" bldLvl="1" animBg="1" rev="0" advAuto="0" spid="275" grpId="7"/>
      <p:bldP build="whole" bldLvl="1" animBg="1" rev="0" advAuto="0" spid="274" grpId="6"/>
      <p:bldP build="whole" bldLvl="1" animBg="1" rev="0" advAuto="0" spid="273" grpId="5"/>
      <p:bldP build="whole" bldLvl="1" animBg="1" rev="0" advAuto="0" spid="277" grpId="4"/>
      <p:bldP build="whole" bldLvl="1" animBg="1" rev="0" advAuto="0" spid="270" grpId="1"/>
      <p:bldP build="whole" bldLvl="1" animBg="1" rev="0" advAuto="0" spid="272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